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</p:sldIdLst>
  <p:sldSz cx="7772400" cy="10058400"/>
  <p:notesSz cx="7010400" cy="9296400"/>
  <p:embeddedFontLst>
    <p:embeddedFont>
      <p:font typeface="Anton" pitchFamily="2" charset="0"/>
      <p:regular r:id="rId10"/>
    </p:embeddedFont>
    <p:embeddedFont>
      <p:font typeface="Big Shoulders Display" panose="020B0604020202020204" charset="0"/>
      <p:regular r:id="rId11"/>
    </p:embeddedFont>
    <p:embeddedFont>
      <p:font typeface="Big Shoulders Display Bold" panose="020B0604020202020204" charset="0"/>
      <p:regular r:id="rId12"/>
      <p:bold r:id="rId13"/>
    </p:embeddedFont>
    <p:embeddedFont>
      <p:font typeface="Bukhari Script" panose="020B0604020202020204" charset="0"/>
      <p:regular r:id="rId14"/>
    </p:embeddedFon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  <p:bold r:id="rId17"/>
    </p:embeddedFon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  <p:bold r:id="rId20"/>
    </p:embeddedFont>
    <p:embeddedFont>
      <p:font typeface="Hibernate" panose="02000503000000000000" charset="0"/>
      <p:regular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Bold" panose="020F0502020204030203" charset="0"/>
      <p:regular r:id="rId26"/>
      <p:bold r:id="rId27"/>
    </p:embeddedFont>
    <p:embeddedFont>
      <p:font typeface="Norwester" panose="020B0604020202020204" charset="0"/>
      <p:regular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Bold" panose="020B0806030504020204" charset="0"/>
      <p:regular r:id="rId33"/>
      <p:bold r:id="rId34"/>
    </p:embeddedFont>
    <p:embeddedFont>
      <p:font typeface="Open Sans Extra Bold Italics" panose="020B0604020202020204" charset="0"/>
      <p:regular r:id="rId35"/>
      <p:bold r:id="rId36"/>
      <p:italic r:id="rId37"/>
      <p:boldItalic r:id="rId38"/>
    </p:embeddedFont>
    <p:embeddedFont>
      <p:font typeface="Open Sauce" panose="020B0604020202020204" charset="0"/>
      <p:regular r:id="rId39"/>
    </p:embeddedFont>
    <p:embeddedFont>
      <p:font typeface="Peace Sans" panose="020B0604020202020204" charset="0"/>
      <p:regular r:id="rId40"/>
    </p:embeddedFont>
    <p:embeddedFont>
      <p:font typeface="Rubik One" panose="020B0604020202020204" charset="-79"/>
      <p:regular r:id="rId41"/>
    </p:embeddedFont>
    <p:embeddedFont>
      <p:font typeface="Telegraf Bold" panose="020B0604020202020204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40" d="100"/>
          <a:sy n="40" d="100"/>
        </p:scale>
        <p:origin x="220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font" Target="fonts/font30.fntdata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font" Target="fonts/font3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font" Target="fonts/font3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openxmlformats.org/officeDocument/2006/relationships/font" Target="fonts/font3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46" Type="http://schemas.openxmlformats.org/officeDocument/2006/relationships/theme" Target="theme/theme1.xml"/><Relationship Id="rId20" Type="http://schemas.openxmlformats.org/officeDocument/2006/relationships/font" Target="fonts/font11.fntdata"/><Relationship Id="rId41" Type="http://schemas.openxmlformats.org/officeDocument/2006/relationships/font" Target="fonts/font3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svg"/><Relationship Id="rId18" Type="http://schemas.openxmlformats.org/officeDocument/2006/relationships/image" Target="../media/image29.png"/><Relationship Id="rId26" Type="http://schemas.openxmlformats.org/officeDocument/2006/relationships/image" Target="../media/image35.png"/><Relationship Id="rId3" Type="http://schemas.openxmlformats.org/officeDocument/2006/relationships/image" Target="../media/image8.svg"/><Relationship Id="rId21" Type="http://schemas.openxmlformats.org/officeDocument/2006/relationships/image" Target="../media/image20.jpeg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33.png"/><Relationship Id="rId5" Type="http://schemas.openxmlformats.org/officeDocument/2006/relationships/image" Target="../media/image10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5.png"/><Relationship Id="rId19" Type="http://schemas.openxmlformats.org/officeDocument/2006/relationships/image" Target="../media/image3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svg"/><Relationship Id="rId10" Type="http://schemas.openxmlformats.org/officeDocument/2006/relationships/image" Target="../media/image36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56.svg"/><Relationship Id="rId21" Type="http://schemas.openxmlformats.org/officeDocument/2006/relationships/image" Target="../media/image74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5" Type="http://schemas.openxmlformats.org/officeDocument/2006/relationships/image" Target="../media/image78.sv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24" Type="http://schemas.openxmlformats.org/officeDocument/2006/relationships/image" Target="../media/image77.png"/><Relationship Id="rId32" Type="http://schemas.openxmlformats.org/officeDocument/2006/relationships/image" Target="../media/image36.pn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23" Type="http://schemas.openxmlformats.org/officeDocument/2006/relationships/image" Target="../media/image76.svg"/><Relationship Id="rId28" Type="http://schemas.openxmlformats.org/officeDocument/2006/relationships/image" Target="../media/image81.png"/><Relationship Id="rId10" Type="http://schemas.openxmlformats.org/officeDocument/2006/relationships/image" Target="../media/image63.png"/><Relationship Id="rId19" Type="http://schemas.openxmlformats.org/officeDocument/2006/relationships/image" Target="../media/image72.svg"/><Relationship Id="rId31" Type="http://schemas.openxmlformats.org/officeDocument/2006/relationships/image" Target="../media/image84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svg"/><Relationship Id="rId30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8644" y="3696994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58778" y="5824416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13622" y="5824416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886200" y="3696994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758778" y="3696994"/>
            <a:ext cx="2127422" cy="212742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CE0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68644" y="5824416"/>
            <a:ext cx="2127422" cy="21274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31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31000" y="9386713"/>
            <a:ext cx="1410044" cy="141004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31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86200" y="5824416"/>
            <a:ext cx="2127422" cy="212742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EC5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13622" y="3696994"/>
            <a:ext cx="2127422" cy="212742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263A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780763" y="9233252"/>
            <a:ext cx="4210875" cy="696414"/>
          </a:xfrm>
          <a:custGeom>
            <a:avLst/>
            <a:gdLst/>
            <a:ahLst/>
            <a:cxnLst/>
            <a:rect l="l" t="t" r="r" b="b"/>
            <a:pathLst>
              <a:path w="4210875" h="696414">
                <a:moveTo>
                  <a:pt x="0" y="0"/>
                </a:moveTo>
                <a:lnTo>
                  <a:pt x="4210874" y="0"/>
                </a:lnTo>
                <a:lnTo>
                  <a:pt x="4210874" y="696414"/>
                </a:lnTo>
                <a:lnTo>
                  <a:pt x="0" y="696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109339" y="9032012"/>
            <a:ext cx="1150739" cy="543986"/>
          </a:xfrm>
          <a:custGeom>
            <a:avLst/>
            <a:gdLst/>
            <a:ahLst/>
            <a:cxnLst/>
            <a:rect l="l" t="t" r="r" b="b"/>
            <a:pathLst>
              <a:path w="1150739" h="543986">
                <a:moveTo>
                  <a:pt x="0" y="0"/>
                </a:moveTo>
                <a:lnTo>
                  <a:pt x="1150739" y="0"/>
                </a:lnTo>
                <a:lnTo>
                  <a:pt x="1150739" y="543986"/>
                </a:lnTo>
                <a:lnTo>
                  <a:pt x="0" y="543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668229" y="2890200"/>
            <a:ext cx="299735" cy="299735"/>
          </a:xfrm>
          <a:custGeom>
            <a:avLst/>
            <a:gdLst/>
            <a:ahLst/>
            <a:cxnLst/>
            <a:rect l="l" t="t" r="r" b="b"/>
            <a:pathLst>
              <a:path w="299735" h="299735">
                <a:moveTo>
                  <a:pt x="0" y="0"/>
                </a:moveTo>
                <a:lnTo>
                  <a:pt x="299735" y="0"/>
                </a:lnTo>
                <a:lnTo>
                  <a:pt x="299735" y="299735"/>
                </a:lnTo>
                <a:lnTo>
                  <a:pt x="0" y="2997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813508" y="2890200"/>
            <a:ext cx="299735" cy="299735"/>
          </a:xfrm>
          <a:custGeom>
            <a:avLst/>
            <a:gdLst/>
            <a:ahLst/>
            <a:cxnLst/>
            <a:rect l="l" t="t" r="r" b="b"/>
            <a:pathLst>
              <a:path w="299735" h="299735">
                <a:moveTo>
                  <a:pt x="0" y="0"/>
                </a:moveTo>
                <a:lnTo>
                  <a:pt x="299735" y="0"/>
                </a:lnTo>
                <a:lnTo>
                  <a:pt x="299735" y="299735"/>
                </a:lnTo>
                <a:lnTo>
                  <a:pt x="0" y="2997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934629" y="3872849"/>
            <a:ext cx="1775719" cy="1775712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8"/>
              <a:stretch>
                <a:fillRect l="-73462" t="-35436" r="-28663" b="-161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6189473" y="3853574"/>
            <a:ext cx="1775719" cy="1775712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9"/>
              <a:stretch>
                <a:fillRect l="-27231" t="-31570" r="-13869" b="-448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92792" y="6000271"/>
            <a:ext cx="1775719" cy="1775712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0"/>
              <a:stretch>
                <a:fillRect l="-9092" t="-23869" r="-28415" b="-136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062051" y="6000271"/>
            <a:ext cx="1775719" cy="1775712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1"/>
              <a:stretch>
                <a:fillRect l="-32940" t="-49607" r="-22399" b="-575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0" y="0"/>
            <a:ext cx="3108960" cy="2638730"/>
          </a:xfrm>
          <a:custGeom>
            <a:avLst/>
            <a:gdLst/>
            <a:ahLst/>
            <a:cxnLst/>
            <a:rect l="l" t="t" r="r" b="b"/>
            <a:pathLst>
              <a:path w="3108960" h="2638730">
                <a:moveTo>
                  <a:pt x="0" y="0"/>
                </a:moveTo>
                <a:lnTo>
                  <a:pt x="3108960" y="0"/>
                </a:lnTo>
                <a:lnTo>
                  <a:pt x="3108960" y="2638730"/>
                </a:lnTo>
                <a:lnTo>
                  <a:pt x="0" y="26387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-408305" y="3657889"/>
            <a:ext cx="2167083" cy="2167083"/>
          </a:xfrm>
          <a:custGeom>
            <a:avLst/>
            <a:gdLst/>
            <a:ahLst/>
            <a:cxnLst/>
            <a:rect l="l" t="t" r="r" b="b"/>
            <a:pathLst>
              <a:path w="2167083" h="2167083">
                <a:moveTo>
                  <a:pt x="0" y="0"/>
                </a:moveTo>
                <a:lnTo>
                  <a:pt x="2167083" y="0"/>
                </a:lnTo>
                <a:lnTo>
                  <a:pt x="2167083" y="2167083"/>
                </a:lnTo>
                <a:lnTo>
                  <a:pt x="0" y="21670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991637" y="5783382"/>
            <a:ext cx="2168456" cy="2168456"/>
          </a:xfrm>
          <a:custGeom>
            <a:avLst/>
            <a:gdLst/>
            <a:ahLst/>
            <a:cxnLst/>
            <a:rect l="l" t="t" r="r" b="b"/>
            <a:pathLst>
              <a:path w="2168456" h="2168456">
                <a:moveTo>
                  <a:pt x="0" y="0"/>
                </a:moveTo>
                <a:lnTo>
                  <a:pt x="2168457" y="0"/>
                </a:lnTo>
                <a:lnTo>
                  <a:pt x="2168457" y="2168456"/>
                </a:lnTo>
                <a:lnTo>
                  <a:pt x="0" y="216845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537732">
            <a:off x="1848085" y="6341431"/>
            <a:ext cx="1948809" cy="1052357"/>
          </a:xfrm>
          <a:custGeom>
            <a:avLst/>
            <a:gdLst/>
            <a:ahLst/>
            <a:cxnLst/>
            <a:rect l="l" t="t" r="r" b="b"/>
            <a:pathLst>
              <a:path w="1948809" h="1052357">
                <a:moveTo>
                  <a:pt x="0" y="0"/>
                </a:moveTo>
                <a:lnTo>
                  <a:pt x="1948808" y="0"/>
                </a:lnTo>
                <a:lnTo>
                  <a:pt x="1948808" y="1052357"/>
                </a:lnTo>
                <a:lnTo>
                  <a:pt x="0" y="105235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123568" y="466709"/>
            <a:ext cx="7525265" cy="148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zh-TW" sz="4803" dirty="0">
                <a:solidFill>
                  <a:srgbClr val="4263AE"/>
                </a:solidFill>
                <a:latin typeface="Peace Sans"/>
                <a:ea typeface="PMingLiU"/>
              </a:rPr>
              <a:t>薩默維爾 </a:t>
            </a:r>
          </a:p>
          <a:p>
            <a:pPr algn="ctr">
              <a:lnSpc>
                <a:spcPts val="5860"/>
              </a:lnSpc>
            </a:pPr>
            <a:r>
              <a:rPr lang="zh-TW" sz="4803" dirty="0">
                <a:solidFill>
                  <a:srgbClr val="4263AE"/>
                </a:solidFill>
                <a:latin typeface="Peace Sans"/>
                <a:ea typeface="PMingLiU"/>
              </a:rPr>
              <a:t>公園暨休閒局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05716" y="1689417"/>
            <a:ext cx="5360967" cy="128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7"/>
              </a:lnSpc>
              <a:spcBef>
                <a:spcPct val="0"/>
              </a:spcBef>
            </a:pPr>
            <a:r>
              <a:rPr lang="zh-TW" sz="7469" dirty="0">
                <a:solidFill>
                  <a:srgbClr val="FBBD14"/>
                </a:solidFill>
                <a:latin typeface="Bukhari Script"/>
                <a:ea typeface="PMingLiU"/>
              </a:rPr>
              <a:t>暑期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1984" y="2781817"/>
            <a:ext cx="7188433" cy="79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5"/>
              </a:lnSpc>
              <a:spcBef>
                <a:spcPct val="0"/>
              </a:spcBef>
            </a:pPr>
            <a:r>
              <a:rPr lang="zh-TW" sz="4703" dirty="0">
                <a:solidFill>
                  <a:srgbClr val="E13125"/>
                </a:solidFill>
                <a:latin typeface="Peace Sans"/>
                <a:ea typeface="PMingLiU"/>
              </a:rPr>
              <a:t>青少年指南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89720" y="8384437"/>
            <a:ext cx="5192960" cy="919568"/>
            <a:chOff x="0" y="0"/>
            <a:chExt cx="6923947" cy="122609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28575"/>
              <a:ext cx="6923947" cy="848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4"/>
                </a:lnSpc>
              </a:pPr>
              <a:r>
                <a:rPr lang="zh-TW" sz="1881">
                  <a:solidFill>
                    <a:srgbClr val="4263AE"/>
                  </a:solidFill>
                  <a:latin typeface="Peace Sans"/>
                  <a:ea typeface="PMingLiU"/>
                </a:rPr>
                <a:t>薩默維爾公園暨休閒局青少年計劃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83491" y="952195"/>
              <a:ext cx="6556965" cy="273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2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810531" y="4367609"/>
            <a:ext cx="2278761" cy="79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5"/>
              </a:lnSpc>
              <a:spcBef>
                <a:spcPct val="0"/>
              </a:spcBef>
            </a:pPr>
            <a:r>
              <a:rPr lang="zh-TW" sz="4703">
                <a:solidFill>
                  <a:srgbClr val="FCCE08"/>
                </a:solidFill>
                <a:latin typeface="Peace Sans"/>
                <a:ea typeface="PMingLiU"/>
              </a:rPr>
              <a:t>2024 年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27349" y="9358828"/>
            <a:ext cx="351770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zh-TW" sz="2400">
                <a:solidFill>
                  <a:srgbClr val="FFFFFF"/>
                </a:solidFill>
                <a:latin typeface="Canva Sans"/>
                <a:ea typeface="PMingLiU"/>
              </a:rPr>
              <a:t>www.somervillerec.com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71129" y="-670241"/>
            <a:ext cx="1929786" cy="1929786"/>
          </a:xfrm>
          <a:custGeom>
            <a:avLst/>
            <a:gdLst/>
            <a:ahLst/>
            <a:cxnLst/>
            <a:rect l="l" t="t" r="r" b="b"/>
            <a:pathLst>
              <a:path w="1929786" h="1929786">
                <a:moveTo>
                  <a:pt x="0" y="0"/>
                </a:moveTo>
                <a:lnTo>
                  <a:pt x="1929786" y="0"/>
                </a:lnTo>
                <a:lnTo>
                  <a:pt x="1929786" y="1929786"/>
                </a:lnTo>
                <a:lnTo>
                  <a:pt x="0" y="192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799" y="8625634"/>
            <a:ext cx="7634251" cy="1262588"/>
          </a:xfrm>
          <a:custGeom>
            <a:avLst/>
            <a:gdLst/>
            <a:ahLst/>
            <a:cxnLst/>
            <a:rect l="l" t="t" r="r" b="b"/>
            <a:pathLst>
              <a:path w="7634251" h="1262588">
                <a:moveTo>
                  <a:pt x="0" y="0"/>
                </a:moveTo>
                <a:lnTo>
                  <a:pt x="7634251" y="0"/>
                </a:lnTo>
                <a:lnTo>
                  <a:pt x="7634251" y="1262587"/>
                </a:lnTo>
                <a:lnTo>
                  <a:pt x="0" y="1262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5134" y="9597421"/>
            <a:ext cx="690568" cy="326450"/>
          </a:xfrm>
          <a:custGeom>
            <a:avLst/>
            <a:gdLst/>
            <a:ahLst/>
            <a:cxnLst/>
            <a:rect l="l" t="t" r="r" b="b"/>
            <a:pathLst>
              <a:path w="690568" h="326450">
                <a:moveTo>
                  <a:pt x="0" y="0"/>
                </a:moveTo>
                <a:lnTo>
                  <a:pt x="690568" y="0"/>
                </a:lnTo>
                <a:lnTo>
                  <a:pt x="690568" y="326450"/>
                </a:lnTo>
                <a:lnTo>
                  <a:pt x="0" y="326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858191" y="1561574"/>
            <a:ext cx="162547" cy="162547"/>
          </a:xfrm>
          <a:custGeom>
            <a:avLst/>
            <a:gdLst/>
            <a:ahLst/>
            <a:cxnLst/>
            <a:rect l="l" t="t" r="r" b="b"/>
            <a:pathLst>
              <a:path w="162547" h="162547">
                <a:moveTo>
                  <a:pt x="0" y="0"/>
                </a:moveTo>
                <a:lnTo>
                  <a:pt x="162548" y="0"/>
                </a:lnTo>
                <a:lnTo>
                  <a:pt x="162548" y="162547"/>
                </a:lnTo>
                <a:lnTo>
                  <a:pt x="0" y="1625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767759" y="1561574"/>
            <a:ext cx="162547" cy="162547"/>
          </a:xfrm>
          <a:custGeom>
            <a:avLst/>
            <a:gdLst/>
            <a:ahLst/>
            <a:cxnLst/>
            <a:rect l="l" t="t" r="r" b="b"/>
            <a:pathLst>
              <a:path w="162547" h="162547">
                <a:moveTo>
                  <a:pt x="0" y="0"/>
                </a:moveTo>
                <a:lnTo>
                  <a:pt x="162547" y="0"/>
                </a:lnTo>
                <a:lnTo>
                  <a:pt x="162547" y="162547"/>
                </a:lnTo>
                <a:lnTo>
                  <a:pt x="0" y="1625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09339" y="0"/>
            <a:ext cx="1686003" cy="1430995"/>
          </a:xfrm>
          <a:custGeom>
            <a:avLst/>
            <a:gdLst/>
            <a:ahLst/>
            <a:cxnLst/>
            <a:rect l="l" t="t" r="r" b="b"/>
            <a:pathLst>
              <a:path w="1686003" h="1430995">
                <a:moveTo>
                  <a:pt x="0" y="0"/>
                </a:moveTo>
                <a:lnTo>
                  <a:pt x="1686002" y="0"/>
                </a:lnTo>
                <a:lnTo>
                  <a:pt x="1686002" y="1430995"/>
                </a:lnTo>
                <a:lnTo>
                  <a:pt x="0" y="1430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2347" y="4273574"/>
            <a:ext cx="998964" cy="998964"/>
          </a:xfrm>
          <a:custGeom>
            <a:avLst/>
            <a:gdLst/>
            <a:ahLst/>
            <a:cxnLst/>
            <a:rect l="l" t="t" r="r" b="b"/>
            <a:pathLst>
              <a:path w="998964" h="998964">
                <a:moveTo>
                  <a:pt x="0" y="0"/>
                </a:moveTo>
                <a:lnTo>
                  <a:pt x="998964" y="0"/>
                </a:lnTo>
                <a:lnTo>
                  <a:pt x="998964" y="998964"/>
                </a:lnTo>
                <a:lnTo>
                  <a:pt x="0" y="9989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6944" y="3181062"/>
            <a:ext cx="999597" cy="999597"/>
          </a:xfrm>
          <a:custGeom>
            <a:avLst/>
            <a:gdLst/>
            <a:ahLst/>
            <a:cxnLst/>
            <a:rect l="l" t="t" r="r" b="b"/>
            <a:pathLst>
              <a:path w="999597" h="999597">
                <a:moveTo>
                  <a:pt x="0" y="0"/>
                </a:moveTo>
                <a:lnTo>
                  <a:pt x="999597" y="0"/>
                </a:lnTo>
                <a:lnTo>
                  <a:pt x="999597" y="999597"/>
                </a:lnTo>
                <a:lnTo>
                  <a:pt x="0" y="9995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624" y="2068178"/>
            <a:ext cx="1054528" cy="1054528"/>
          </a:xfrm>
          <a:custGeom>
            <a:avLst/>
            <a:gdLst/>
            <a:ahLst/>
            <a:cxnLst/>
            <a:rect l="l" t="t" r="r" b="b"/>
            <a:pathLst>
              <a:path w="1054528" h="1054528">
                <a:moveTo>
                  <a:pt x="0" y="0"/>
                </a:moveTo>
                <a:lnTo>
                  <a:pt x="1054529" y="0"/>
                </a:lnTo>
                <a:lnTo>
                  <a:pt x="1054529" y="1054528"/>
                </a:lnTo>
                <a:lnTo>
                  <a:pt x="0" y="10545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81668" y="6329524"/>
            <a:ext cx="1080321" cy="108032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263A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70967" y="6409036"/>
            <a:ext cx="901724" cy="901720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0"/>
              <a:stretch>
                <a:fillRect l="-27231" t="-31570" r="-13869" b="-448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496" y="7497990"/>
            <a:ext cx="1070494" cy="107049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EC5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9982" y="7586478"/>
            <a:ext cx="893521" cy="89351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1"/>
              <a:stretch>
                <a:fillRect l="-32940" t="-49607" r="-22399" b="-575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17698" y="2113895"/>
            <a:ext cx="4276732" cy="7087939"/>
            <a:chOff x="0" y="0"/>
            <a:chExt cx="5702309" cy="945058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5702309" cy="9145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星期一</a:t>
              </a:r>
            </a:p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下午 2:00-4:00</a:t>
              </a:r>
            </a:p>
            <a:p>
              <a:pPr>
                <a:lnSpc>
                  <a:spcPts val="2169"/>
                </a:lnSpc>
              </a:pPr>
              <a:r>
                <a:rPr lang="zh-TW" sz="1549">
                  <a:solidFill>
                    <a:srgbClr val="4263AE"/>
                  </a:solidFill>
                  <a:latin typeface="Peace Sans"/>
                  <a:ea typeface="PMingLiU"/>
                </a:rPr>
                <a:t>皮卡足球</a:t>
              </a:r>
            </a:p>
            <a:p>
              <a:pPr>
                <a:lnSpc>
                  <a:spcPts val="216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星期二</a:t>
              </a:r>
            </a:p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下午 1:00-3:00</a:t>
              </a:r>
            </a:p>
            <a:p>
              <a:pPr>
                <a:lnSpc>
                  <a:spcPts val="2169"/>
                </a:lnSpc>
              </a:pPr>
              <a:r>
                <a:rPr lang="zh-TW" sz="1549">
                  <a:solidFill>
                    <a:srgbClr val="4263AE"/>
                  </a:solidFill>
                  <a:latin typeface="Peace Sans"/>
                  <a:ea typeface="PMingLiU"/>
                </a:rPr>
                <a:t>排球技巧和訓練</a:t>
              </a:r>
            </a:p>
            <a:p>
              <a:pPr>
                <a:lnSpc>
                  <a:spcPts val="555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555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555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下午 3:00-5:00</a:t>
              </a:r>
            </a:p>
            <a:p>
              <a:pPr>
                <a:lnSpc>
                  <a:spcPts val="2169"/>
                </a:lnSpc>
              </a:pPr>
              <a:r>
                <a:rPr lang="zh-TW" sz="1549">
                  <a:solidFill>
                    <a:srgbClr val="4263AE"/>
                  </a:solidFill>
                  <a:latin typeface="Peace Sans"/>
                  <a:ea typeface="PMingLiU"/>
                </a:rPr>
                <a:t>籃球技巧和訓練</a:t>
              </a:r>
            </a:p>
            <a:p>
              <a:pPr>
                <a:lnSpc>
                  <a:spcPts val="2169"/>
                </a:lnSpc>
              </a:pPr>
              <a:r>
                <a:rPr lang="zh-TW" sz="1549">
                  <a:solidFill>
                    <a:srgbClr val="4263AE"/>
                  </a:solidFill>
                  <a:latin typeface="Peace Sans"/>
                  <a:ea typeface="PMingLiU"/>
                </a:rPr>
                <a:t>教練：TAK 和 RIC</a:t>
              </a:r>
            </a:p>
            <a:p>
              <a:pPr>
                <a:lnSpc>
                  <a:spcPts val="812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812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540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星期三</a:t>
              </a:r>
            </a:p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下午 2:00-4:00</a:t>
              </a:r>
            </a:p>
            <a:p>
              <a:pPr>
                <a:lnSpc>
                  <a:spcPts val="2169"/>
                </a:lnSpc>
              </a:pPr>
              <a:r>
                <a:rPr lang="zh-TW" sz="1549">
                  <a:solidFill>
                    <a:srgbClr val="4263AE"/>
                  </a:solidFill>
                  <a:latin typeface="Peace Sans"/>
                  <a:ea typeface="PMingLiU"/>
                </a:rPr>
                <a:t>皮卡奪旗式美式足球</a:t>
              </a:r>
            </a:p>
            <a:p>
              <a:pPr>
                <a:lnSpc>
                  <a:spcPts val="90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48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676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星期四</a:t>
              </a:r>
            </a:p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下午 2:00-4:00</a:t>
              </a:r>
            </a:p>
            <a:p>
              <a:pPr>
                <a:lnSpc>
                  <a:spcPts val="2169"/>
                </a:lnSpc>
              </a:pPr>
              <a:r>
                <a:rPr lang="zh-TW" sz="1549">
                  <a:solidFill>
                    <a:srgbClr val="4263AE"/>
                  </a:solidFill>
                  <a:latin typeface="Peace Sans"/>
                  <a:ea typeface="PMingLiU"/>
                </a:rPr>
                <a:t>東區開放體育館</a:t>
              </a:r>
            </a:p>
            <a:p>
              <a:pPr>
                <a:lnSpc>
                  <a:spcPts val="216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947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星期五</a:t>
              </a:r>
            </a:p>
            <a:p>
              <a:pPr>
                <a:lnSpc>
                  <a:spcPts val="2169"/>
                </a:lnSpc>
              </a:pPr>
              <a:r>
                <a:rPr lang="zh-TW" sz="1549" u="sng">
                  <a:solidFill>
                    <a:srgbClr val="4263AE"/>
                  </a:solidFill>
                  <a:latin typeface="Peace Sans"/>
                  <a:ea typeface="PMingLiU"/>
                </a:rPr>
                <a:t>下午 1:00-3:00</a:t>
              </a:r>
            </a:p>
            <a:p>
              <a:pPr>
                <a:lnSpc>
                  <a:spcPts val="2169"/>
                </a:lnSpc>
              </a:pPr>
              <a:r>
                <a:rPr lang="zh-TW" sz="1549">
                  <a:solidFill>
                    <a:srgbClr val="4263AE"/>
                  </a:solidFill>
                  <a:latin typeface="Peace Sans"/>
                  <a:ea typeface="PMingLiU"/>
                </a:rPr>
                <a:t>聯誼同樂會</a:t>
              </a:r>
            </a:p>
            <a:p>
              <a:pPr>
                <a:lnSpc>
                  <a:spcPts val="216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1116" y="9219974"/>
              <a:ext cx="5400076" cy="23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2601280">
            <a:off x="47104" y="5481775"/>
            <a:ext cx="1127570" cy="688843"/>
          </a:xfrm>
          <a:custGeom>
            <a:avLst/>
            <a:gdLst/>
            <a:ahLst/>
            <a:cxnLst/>
            <a:rect l="l" t="t" r="r" b="b"/>
            <a:pathLst>
              <a:path w="1127570" h="688843">
                <a:moveTo>
                  <a:pt x="0" y="0"/>
                </a:moveTo>
                <a:lnTo>
                  <a:pt x="1127570" y="0"/>
                </a:lnTo>
                <a:lnTo>
                  <a:pt x="1127570" y="688843"/>
                </a:lnTo>
                <a:lnTo>
                  <a:pt x="0" y="68884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52374" y="3067378"/>
            <a:ext cx="7013782" cy="35069"/>
          </a:xfrm>
          <a:custGeom>
            <a:avLst/>
            <a:gdLst/>
            <a:ahLst/>
            <a:cxnLst/>
            <a:rect l="l" t="t" r="r" b="b"/>
            <a:pathLst>
              <a:path w="7013782" h="35069">
                <a:moveTo>
                  <a:pt x="0" y="0"/>
                </a:moveTo>
                <a:lnTo>
                  <a:pt x="7013782" y="0"/>
                </a:lnTo>
                <a:lnTo>
                  <a:pt x="7013782" y="35069"/>
                </a:lnTo>
                <a:lnTo>
                  <a:pt x="0" y="350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490418" y="8687801"/>
            <a:ext cx="5090538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zh-TW" sz="1999">
                <a:solidFill>
                  <a:srgbClr val="FFFFFF"/>
                </a:solidFill>
                <a:latin typeface="Canva Sans Bold"/>
                <a:ea typeface="PMingLiU"/>
              </a:rPr>
              <a:t>青少年暑期計劃待定，請使用我們的 QR 碼取得最新的暑期行事曆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217698" y="6056422"/>
            <a:ext cx="4276732" cy="392213"/>
            <a:chOff x="0" y="0"/>
            <a:chExt cx="5702309" cy="522951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19050"/>
              <a:ext cx="5702309" cy="207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55"/>
                </a:lnSpc>
              </a:pPr>
              <a:endParaRPr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1116" y="292339"/>
              <a:ext cx="5400076" cy="23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56063" y="2113895"/>
            <a:ext cx="4276732" cy="7239733"/>
            <a:chOff x="0" y="0"/>
            <a:chExt cx="5702309" cy="9652978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28575"/>
              <a:ext cx="5702309" cy="9349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69"/>
                </a:lnSpc>
              </a:pPr>
              <a:r>
                <a:rPr lang="zh-TW" sz="1549" u="sng">
                  <a:solidFill>
                    <a:srgbClr val="8EC540"/>
                  </a:solidFill>
                  <a:latin typeface="Peace Sans"/>
                  <a:ea typeface="PMingLiU"/>
                </a:rPr>
                <a:t>地點：</a:t>
              </a:r>
            </a:p>
            <a:p>
              <a:pPr algn="r">
                <a:lnSpc>
                  <a:spcPts val="2169"/>
                </a:lnSpc>
              </a:pPr>
              <a:r>
                <a:rPr lang="zh-TW" sz="1549">
                  <a:solidFill>
                    <a:srgbClr val="8EC540"/>
                  </a:solidFill>
                  <a:latin typeface="Peace Sans"/>
                  <a:ea typeface="PMingLiU"/>
                </a:rPr>
                <a:t>CAPUANO FIELD</a:t>
              </a: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zh-TW" sz="1549" u="sng">
                  <a:solidFill>
                    <a:srgbClr val="8EC540"/>
                  </a:solidFill>
                  <a:latin typeface="Peace Sans"/>
                  <a:ea typeface="PMingLiU"/>
                </a:rPr>
                <a:t>地點：</a:t>
              </a:r>
            </a:p>
            <a:p>
              <a:pPr algn="r">
                <a:lnSpc>
                  <a:spcPts val="2169"/>
                </a:lnSpc>
              </a:pPr>
              <a:r>
                <a:rPr lang="zh-TW" sz="1549" u="sng">
                  <a:solidFill>
                    <a:srgbClr val="8EC540"/>
                  </a:solidFill>
                  <a:latin typeface="Peace Sans"/>
                  <a:ea typeface="PMingLiU"/>
                </a:rPr>
                <a:t>東區薩默維爾體育館 </a:t>
              </a: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41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zh-TW" sz="1549" u="sng">
                  <a:solidFill>
                    <a:srgbClr val="8EC540"/>
                  </a:solidFill>
                  <a:latin typeface="Peace Sans"/>
                  <a:ea typeface="PMingLiU"/>
                </a:rPr>
                <a:t>地點</a:t>
              </a:r>
            </a:p>
            <a:p>
              <a:pPr algn="r">
                <a:lnSpc>
                  <a:spcPts val="2169"/>
                </a:lnSpc>
              </a:pPr>
              <a:r>
                <a:rPr lang="zh-TW" sz="1549">
                  <a:solidFill>
                    <a:srgbClr val="8EC540"/>
                  </a:solidFill>
                  <a:latin typeface="Peace Sans"/>
                  <a:ea typeface="PMingLiU"/>
                </a:rPr>
                <a:t>東區薩默維爾體育館</a:t>
              </a:r>
            </a:p>
            <a:p>
              <a:pPr algn="r">
                <a:lnSpc>
                  <a:spcPts val="532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072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812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40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zh-TW" sz="1549" u="sng">
                  <a:solidFill>
                    <a:srgbClr val="8EC540"/>
                  </a:solidFill>
                  <a:latin typeface="Peace Sans"/>
                  <a:ea typeface="PMingLiU"/>
                </a:rPr>
                <a:t>地點：</a:t>
              </a:r>
            </a:p>
            <a:p>
              <a:pPr algn="r">
                <a:lnSpc>
                  <a:spcPts val="2169"/>
                </a:lnSpc>
              </a:pPr>
              <a:r>
                <a:rPr lang="zh-TW" sz="1549">
                  <a:solidFill>
                    <a:srgbClr val="8EC540"/>
                  </a:solidFill>
                  <a:latin typeface="Peace Sans"/>
                  <a:ea typeface="PMingLiU"/>
                </a:rPr>
                <a:t>CAPUANO FIELD</a:t>
              </a:r>
            </a:p>
            <a:p>
              <a:pPr algn="r">
                <a:lnSpc>
                  <a:spcPts val="132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104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zh-TW" sz="1549" u="sng">
                  <a:solidFill>
                    <a:srgbClr val="8EC540"/>
                  </a:solidFill>
                  <a:latin typeface="Peace Sans"/>
                  <a:ea typeface="PMingLiU"/>
                </a:rPr>
                <a:t>地點：</a:t>
              </a:r>
            </a:p>
            <a:p>
              <a:pPr algn="r">
                <a:lnSpc>
                  <a:spcPts val="2169"/>
                </a:lnSpc>
              </a:pPr>
              <a:r>
                <a:rPr lang="zh-TW" sz="1549">
                  <a:solidFill>
                    <a:srgbClr val="8EC540"/>
                  </a:solidFill>
                  <a:latin typeface="Peace Sans"/>
                  <a:ea typeface="PMingLiU"/>
                </a:rPr>
                <a:t>東區薩默維爾體育館</a:t>
              </a:r>
            </a:p>
            <a:p>
              <a:pPr algn="r">
                <a:lnSpc>
                  <a:spcPts val="104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72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90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zh-TW" sz="1549" u="sng">
                  <a:solidFill>
                    <a:srgbClr val="8EC540"/>
                  </a:solidFill>
                  <a:latin typeface="Peace Sans"/>
                  <a:ea typeface="PMingLiU"/>
                </a:rPr>
                <a:t>地點：</a:t>
              </a:r>
            </a:p>
            <a:p>
              <a:pPr algn="r">
                <a:lnSpc>
                  <a:spcPts val="2169"/>
                </a:lnSpc>
              </a:pPr>
              <a:r>
                <a:rPr lang="zh-TW" sz="1549">
                  <a:solidFill>
                    <a:srgbClr val="8EC540"/>
                  </a:solidFill>
                  <a:latin typeface="Peace Sans"/>
                  <a:ea typeface="PMingLiU"/>
                </a:rPr>
                <a:t>850 BROADWAY</a:t>
              </a:r>
            </a:p>
            <a:p>
              <a:pPr algn="r">
                <a:lnSpc>
                  <a:spcPts val="1083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1083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51116" y="9424592"/>
              <a:ext cx="5400076" cy="228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1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077760" y="5171361"/>
            <a:ext cx="6736473" cy="33682"/>
          </a:xfrm>
          <a:custGeom>
            <a:avLst/>
            <a:gdLst/>
            <a:ahLst/>
            <a:cxnLst/>
            <a:rect l="l" t="t" r="r" b="b"/>
            <a:pathLst>
              <a:path w="6736473" h="33682">
                <a:moveTo>
                  <a:pt x="0" y="0"/>
                </a:moveTo>
                <a:lnTo>
                  <a:pt x="6736473" y="0"/>
                </a:lnTo>
                <a:lnTo>
                  <a:pt x="6736473" y="33683"/>
                </a:lnTo>
                <a:lnTo>
                  <a:pt x="0" y="336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77760" y="7409845"/>
            <a:ext cx="6988396" cy="34942"/>
          </a:xfrm>
          <a:custGeom>
            <a:avLst/>
            <a:gdLst/>
            <a:ahLst/>
            <a:cxnLst/>
            <a:rect l="l" t="t" r="r" b="b"/>
            <a:pathLst>
              <a:path w="6988396" h="34942">
                <a:moveTo>
                  <a:pt x="0" y="0"/>
                </a:moveTo>
                <a:lnTo>
                  <a:pt x="6988396" y="0"/>
                </a:lnTo>
                <a:lnTo>
                  <a:pt x="6988396" y="34942"/>
                </a:lnTo>
                <a:lnTo>
                  <a:pt x="0" y="3494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121311" y="6312053"/>
            <a:ext cx="6988396" cy="34942"/>
          </a:xfrm>
          <a:custGeom>
            <a:avLst/>
            <a:gdLst/>
            <a:ahLst/>
            <a:cxnLst/>
            <a:rect l="l" t="t" r="r" b="b"/>
            <a:pathLst>
              <a:path w="6988396" h="34942">
                <a:moveTo>
                  <a:pt x="0" y="0"/>
                </a:moveTo>
                <a:lnTo>
                  <a:pt x="6988397" y="0"/>
                </a:lnTo>
                <a:lnTo>
                  <a:pt x="6988397" y="34941"/>
                </a:lnTo>
                <a:lnTo>
                  <a:pt x="0" y="3494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5783798" y="8719593"/>
            <a:ext cx="1074670" cy="1074670"/>
          </a:xfrm>
          <a:custGeom>
            <a:avLst/>
            <a:gdLst/>
            <a:ahLst/>
            <a:cxnLst/>
            <a:rect l="l" t="t" r="r" b="b"/>
            <a:pathLst>
              <a:path w="1074670" h="1074670">
                <a:moveTo>
                  <a:pt x="0" y="0"/>
                </a:moveTo>
                <a:lnTo>
                  <a:pt x="1074670" y="0"/>
                </a:lnTo>
                <a:lnTo>
                  <a:pt x="1074670" y="1074669"/>
                </a:lnTo>
                <a:lnTo>
                  <a:pt x="0" y="10746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6751863" y="110991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2" y="0"/>
                </a:lnTo>
                <a:lnTo>
                  <a:pt x="880932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1942629" y="1394047"/>
            <a:ext cx="3898319" cy="43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1"/>
              </a:lnSpc>
              <a:spcBef>
                <a:spcPct val="0"/>
              </a:spcBef>
            </a:pPr>
            <a:r>
              <a:rPr lang="zh-TW" sz="2550" dirty="0">
                <a:solidFill>
                  <a:srgbClr val="E13125"/>
                </a:solidFill>
                <a:latin typeface="Peace Sans"/>
                <a:ea typeface="PMingLiU"/>
              </a:rPr>
              <a:t>青少年指南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51297" y="70485"/>
            <a:ext cx="4080984" cy="79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8"/>
              </a:lnSpc>
            </a:pPr>
            <a:r>
              <a:rPr lang="zh-TW" sz="2605">
                <a:solidFill>
                  <a:srgbClr val="4263AE"/>
                </a:solidFill>
                <a:latin typeface="Peace Sans"/>
                <a:ea typeface="PMingLiU"/>
              </a:rPr>
              <a:t>薩默維爾 </a:t>
            </a:r>
          </a:p>
          <a:p>
            <a:pPr algn="ctr">
              <a:lnSpc>
                <a:spcPts val="3178"/>
              </a:lnSpc>
            </a:pPr>
            <a:r>
              <a:rPr lang="zh-TW" sz="2605">
                <a:solidFill>
                  <a:srgbClr val="4263AE"/>
                </a:solidFill>
                <a:latin typeface="Peace Sans"/>
                <a:ea typeface="PMingLiU"/>
              </a:rPr>
              <a:t>公園暨休閒局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38151" y="758805"/>
            <a:ext cx="2907276" cy="68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1"/>
              </a:lnSpc>
              <a:spcBef>
                <a:spcPct val="0"/>
              </a:spcBef>
            </a:pPr>
            <a:r>
              <a:rPr lang="zh-TW" sz="4050" dirty="0">
                <a:solidFill>
                  <a:srgbClr val="FBBD14"/>
                </a:solidFill>
                <a:latin typeface="Bukhari Script"/>
                <a:ea typeface="PMingLiU"/>
              </a:rPr>
              <a:t>暑期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74068" y="1783042"/>
            <a:ext cx="3435442" cy="27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  <a:spcBef>
                <a:spcPct val="0"/>
              </a:spcBef>
            </a:pPr>
            <a:r>
              <a:rPr lang="zh-TW" sz="1573" dirty="0">
                <a:solidFill>
                  <a:srgbClr val="F5A61C"/>
                </a:solidFill>
                <a:latin typeface="Peace Sans"/>
                <a:ea typeface="PMingLiU"/>
              </a:rPr>
              <a:t>7 月 4 日與 5 日閉館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799" y="256552"/>
            <a:ext cx="1257573" cy="55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02"/>
              </a:lnSpc>
            </a:pPr>
            <a:r>
              <a:rPr lang="zh-TW" sz="1573">
                <a:solidFill>
                  <a:srgbClr val="4263AE"/>
                </a:solidFill>
                <a:latin typeface="Peace Sans"/>
                <a:ea typeface="PMingLiU"/>
              </a:rPr>
              <a:t>青少年 </a:t>
            </a:r>
          </a:p>
          <a:p>
            <a:pPr algn="just">
              <a:lnSpc>
                <a:spcPts val="2202"/>
              </a:lnSpc>
              <a:spcBef>
                <a:spcPct val="0"/>
              </a:spcBef>
            </a:pPr>
            <a:r>
              <a:rPr lang="zh-TW" sz="1573">
                <a:solidFill>
                  <a:srgbClr val="4263AE"/>
                </a:solidFill>
                <a:latin typeface="Peace Sans"/>
                <a:ea typeface="PMingLiU"/>
              </a:rPr>
              <a:t>12-18 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70" t="-6820" r="-7616" b="-195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54209" y="2630607"/>
            <a:ext cx="7663982" cy="7663982"/>
          </a:xfrm>
          <a:custGeom>
            <a:avLst/>
            <a:gdLst/>
            <a:ahLst/>
            <a:cxnLst/>
            <a:rect l="l" t="t" r="r" b="b"/>
            <a:pathLst>
              <a:path w="7663982" h="7663982">
                <a:moveTo>
                  <a:pt x="0" y="0"/>
                </a:moveTo>
                <a:lnTo>
                  <a:pt x="7663982" y="0"/>
                </a:lnTo>
                <a:lnTo>
                  <a:pt x="7663982" y="7663982"/>
                </a:lnTo>
                <a:lnTo>
                  <a:pt x="0" y="7663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74703" y="8701120"/>
            <a:ext cx="8121805" cy="1593469"/>
            <a:chOff x="0" y="0"/>
            <a:chExt cx="3094021" cy="6070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94021" cy="607036"/>
            </a:xfrm>
            <a:custGeom>
              <a:avLst/>
              <a:gdLst/>
              <a:ahLst/>
              <a:cxnLst/>
              <a:rect l="l" t="t" r="r" b="b"/>
              <a:pathLst>
                <a:path w="3094021" h="607036">
                  <a:moveTo>
                    <a:pt x="0" y="0"/>
                  </a:moveTo>
                  <a:lnTo>
                    <a:pt x="3094021" y="0"/>
                  </a:lnTo>
                  <a:lnTo>
                    <a:pt x="3094021" y="607036"/>
                  </a:lnTo>
                  <a:lnTo>
                    <a:pt x="0" y="607036"/>
                  </a:lnTo>
                  <a:close/>
                </a:path>
              </a:pathLst>
            </a:custGeom>
            <a:solidFill>
              <a:srgbClr val="D0E8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3094021" cy="626086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7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8985" y="4238005"/>
            <a:ext cx="6091415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zh-TW" sz="4822" dirty="0">
                <a:solidFill>
                  <a:srgbClr val="A5FFB4"/>
                </a:solidFill>
                <a:latin typeface="Anton"/>
                <a:ea typeface="PMingLiU"/>
              </a:rPr>
              <a:t>免費暑期</a:t>
            </a:r>
          </a:p>
          <a:p>
            <a:pPr algn="ctr">
              <a:lnSpc>
                <a:spcPts val="7748"/>
              </a:lnSpc>
            </a:pPr>
            <a:r>
              <a:rPr lang="zh-TW" sz="6622" dirty="0">
                <a:solidFill>
                  <a:srgbClr val="A5FFB4"/>
                </a:solidFill>
                <a:latin typeface="Anton"/>
                <a:ea typeface="PMingLiU"/>
              </a:rPr>
              <a:t>青少年皮卡足球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4408" y="6994571"/>
            <a:ext cx="4963583" cy="36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  <a:spcBef>
                <a:spcPct val="0"/>
              </a:spcBef>
            </a:pPr>
            <a:r>
              <a:rPr lang="zh-TW" sz="2097">
                <a:solidFill>
                  <a:srgbClr val="FFFFFF"/>
                </a:solidFill>
                <a:latin typeface="Anton"/>
                <a:ea typeface="PMingLiU"/>
              </a:rPr>
              <a:t>12-18 歲青少年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9284" y="7548076"/>
            <a:ext cx="6353831" cy="576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  <a:spcBef>
                <a:spcPct val="0"/>
              </a:spcBef>
            </a:pPr>
            <a:r>
              <a:rPr lang="zh-TW" sz="1693">
                <a:solidFill>
                  <a:srgbClr val="FFFFFF"/>
                </a:solidFill>
                <a:latin typeface="Open Sauce"/>
                <a:ea typeface="PMingLiU"/>
              </a:rPr>
              <a:t>暑假一起來踢皮卡足球！您把孩子帶來，我們將提供設備！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9417" y="8782262"/>
            <a:ext cx="3045608" cy="1096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6"/>
              </a:lnSpc>
            </a:pPr>
            <a:r>
              <a:rPr lang="zh-TW" sz="2097">
                <a:solidFill>
                  <a:srgbClr val="103F1B"/>
                </a:solidFill>
                <a:latin typeface="Open Sauce"/>
                <a:ea typeface="PMingLiU"/>
              </a:rPr>
              <a:t>星期一</a:t>
            </a:r>
          </a:p>
          <a:p>
            <a:pPr>
              <a:lnSpc>
                <a:spcPts val="2936"/>
              </a:lnSpc>
            </a:pPr>
            <a:r>
              <a:rPr lang="zh-TW" sz="2097">
                <a:solidFill>
                  <a:srgbClr val="103F1B"/>
                </a:solidFill>
                <a:latin typeface="Open Sauce"/>
                <a:ea typeface="PMingLiU"/>
              </a:rPr>
              <a:t>7 月 1 日 – 8 月 5 日</a:t>
            </a:r>
          </a:p>
          <a:p>
            <a:pPr>
              <a:lnSpc>
                <a:spcPts val="2936"/>
              </a:lnSpc>
              <a:spcBef>
                <a:spcPct val="0"/>
              </a:spcBef>
            </a:pPr>
            <a:r>
              <a:rPr lang="zh-TW" sz="2097">
                <a:solidFill>
                  <a:srgbClr val="103F1B"/>
                </a:solidFill>
                <a:latin typeface="Open Sauce"/>
                <a:ea typeface="PMingLiU"/>
              </a:rPr>
              <a:t>下午 2:00-4:00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5025" y="8958862"/>
            <a:ext cx="3466503" cy="72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36"/>
              </a:lnSpc>
              <a:spcBef>
                <a:spcPct val="0"/>
              </a:spcBef>
            </a:pPr>
            <a:r>
              <a:rPr lang="zh-TW" sz="2097">
                <a:solidFill>
                  <a:srgbClr val="103F1B"/>
                </a:solidFill>
                <a:latin typeface="Open Sauce"/>
                <a:ea typeface="PMingLiU"/>
              </a:rPr>
              <a:t>必須線上報名：somervillema.myrec.gov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4408" y="572566"/>
            <a:ext cx="4963583" cy="36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  <a:spcBef>
                <a:spcPct val="0"/>
              </a:spcBef>
            </a:pPr>
            <a:r>
              <a:rPr lang="zh-TW" sz="2097">
                <a:solidFill>
                  <a:srgbClr val="20692C"/>
                </a:solidFill>
                <a:latin typeface="Anton"/>
                <a:ea typeface="PMingLiU"/>
              </a:rPr>
              <a:t>CAPUANO FIELD</a:t>
            </a:r>
          </a:p>
        </p:txBody>
      </p:sp>
      <p:sp>
        <p:nvSpPr>
          <p:cNvPr id="13" name="Freeform 13"/>
          <p:cNvSpPr/>
          <p:nvPr/>
        </p:nvSpPr>
        <p:spPr>
          <a:xfrm>
            <a:off x="6555236" y="223725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1" y="0"/>
                </a:lnTo>
                <a:lnTo>
                  <a:pt x="880931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6328" y="4637760"/>
            <a:ext cx="5116229" cy="5116229"/>
          </a:xfrm>
          <a:custGeom>
            <a:avLst/>
            <a:gdLst/>
            <a:ahLst/>
            <a:cxnLst/>
            <a:rect l="l" t="t" r="r" b="b"/>
            <a:pathLst>
              <a:path w="5116229" h="5116229">
                <a:moveTo>
                  <a:pt x="0" y="0"/>
                </a:moveTo>
                <a:lnTo>
                  <a:pt x="5116229" y="0"/>
                </a:lnTo>
                <a:lnTo>
                  <a:pt x="5116229" y="5116229"/>
                </a:lnTo>
                <a:lnTo>
                  <a:pt x="0" y="511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228329" y="7371407"/>
            <a:ext cx="8229059" cy="329732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11175" y="314797"/>
            <a:ext cx="750050" cy="749089"/>
          </a:xfrm>
          <a:custGeom>
            <a:avLst/>
            <a:gdLst/>
            <a:ahLst/>
            <a:cxnLst/>
            <a:rect l="l" t="t" r="r" b="b"/>
            <a:pathLst>
              <a:path w="750050" h="749089">
                <a:moveTo>
                  <a:pt x="0" y="0"/>
                </a:moveTo>
                <a:lnTo>
                  <a:pt x="750050" y="0"/>
                </a:lnTo>
                <a:lnTo>
                  <a:pt x="750050" y="749090"/>
                </a:lnTo>
                <a:lnTo>
                  <a:pt x="0" y="749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27338" y="7997318"/>
            <a:ext cx="6117723" cy="104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4"/>
              </a:lnSpc>
            </a:pPr>
            <a:r>
              <a:rPr lang="zh-TW" sz="2200" dirty="0">
                <a:solidFill>
                  <a:srgbClr val="2C3F63"/>
                </a:solidFill>
                <a:latin typeface="Norwester"/>
                <a:ea typeface="PMingLiU"/>
              </a:rPr>
              <a:t>2024 年 7 月 2 日 – 8 月 6 日 </a:t>
            </a:r>
          </a:p>
          <a:p>
            <a:pPr algn="ctr">
              <a:lnSpc>
                <a:spcPts val="2793"/>
              </a:lnSpc>
            </a:pPr>
            <a:r>
              <a:rPr lang="zh-TW" sz="2199" dirty="0">
                <a:solidFill>
                  <a:srgbClr val="2C3F63"/>
                </a:solidFill>
                <a:latin typeface="Norwester"/>
                <a:ea typeface="PMingLiU"/>
              </a:rPr>
              <a:t>星期四下午 1:00-</a:t>
            </a:r>
            <a:r>
              <a:rPr lang="en-US" altLang="zh-TW" sz="2199" dirty="0">
                <a:solidFill>
                  <a:srgbClr val="2C3F63"/>
                </a:solidFill>
                <a:latin typeface="Norwester"/>
                <a:ea typeface="PMingLiU"/>
              </a:rPr>
              <a:t>3</a:t>
            </a:r>
            <a:r>
              <a:rPr lang="zh-TW" sz="2199" dirty="0">
                <a:solidFill>
                  <a:srgbClr val="2C3F63"/>
                </a:solidFill>
                <a:latin typeface="Norwester"/>
                <a:ea typeface="PMingLiU"/>
              </a:rPr>
              <a:t>:00</a:t>
            </a:r>
          </a:p>
          <a:p>
            <a:pPr algn="ctr">
              <a:lnSpc>
                <a:spcPts val="2793"/>
              </a:lnSpc>
            </a:pPr>
            <a:r>
              <a:rPr lang="zh-TW" sz="2199" dirty="0">
                <a:solidFill>
                  <a:srgbClr val="2C3F63"/>
                </a:solidFill>
                <a:latin typeface="Norwester"/>
                <a:ea typeface="PMingLiU"/>
              </a:rPr>
              <a:t>東薩默維爾社區學校體育館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9843" y="9243060"/>
            <a:ext cx="5029200" cy="25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9"/>
              </a:lnSpc>
            </a:pPr>
            <a:r>
              <a:rPr lang="zh-TW" sz="1492">
                <a:solidFill>
                  <a:srgbClr val="2C3F63"/>
                </a:solidFill>
                <a:latin typeface="Glacial Indifference"/>
                <a:ea typeface="PMingLiU"/>
              </a:rPr>
              <a:t>必須線上報名，名額有限！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5659" y="2204081"/>
            <a:ext cx="6481082" cy="1475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7"/>
              </a:lnSpc>
            </a:pPr>
            <a:r>
              <a:rPr lang="zh-TW" sz="5657">
                <a:solidFill>
                  <a:srgbClr val="FFFFFF"/>
                </a:solidFill>
                <a:latin typeface="Norwester"/>
                <a:ea typeface="PMingLiU"/>
              </a:rPr>
              <a:t>青少年暑期排球教戰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938" y="3842219"/>
            <a:ext cx="5573462" cy="295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4"/>
              </a:lnSpc>
            </a:pPr>
            <a:r>
              <a:rPr lang="zh-TW" sz="1728" dirty="0">
                <a:solidFill>
                  <a:srgbClr val="2C3F63"/>
                </a:solidFill>
                <a:latin typeface="Glacial Indifference"/>
                <a:ea typeface="PMingLiU"/>
              </a:rPr>
              <a:t>為期 6 週的課程教學和增強技能、訓練、隊內分組賽等等！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3902" y="1168662"/>
            <a:ext cx="6481082" cy="90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zh-TW" sz="1728">
                <a:solidFill>
                  <a:srgbClr val="2C3F63"/>
                </a:solidFill>
                <a:latin typeface="Glacial Indifference Bold"/>
                <a:ea typeface="PMingLiU"/>
              </a:rPr>
              <a:t>薩默維爾公園暨休閒局青少年計劃提供</a:t>
            </a:r>
          </a:p>
          <a:p>
            <a:pPr algn="ctr">
              <a:lnSpc>
                <a:spcPts val="2419"/>
              </a:lnSpc>
            </a:pPr>
            <a:r>
              <a:rPr lang="zh-TW" sz="1728" u="sng">
                <a:solidFill>
                  <a:srgbClr val="2C3F63"/>
                </a:solidFill>
                <a:latin typeface="Glacial Indifference Bold"/>
                <a:ea typeface="PMingLiU"/>
              </a:rPr>
              <a:t>6 週免費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13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0906" y="263277"/>
            <a:ext cx="6550587" cy="9531845"/>
            <a:chOff x="0" y="0"/>
            <a:chExt cx="2495462" cy="36311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5462" cy="3631179"/>
            </a:xfrm>
            <a:custGeom>
              <a:avLst/>
              <a:gdLst/>
              <a:ahLst/>
              <a:cxnLst/>
              <a:rect l="l" t="t" r="r" b="b"/>
              <a:pathLst>
                <a:path w="2495462" h="3631179">
                  <a:moveTo>
                    <a:pt x="0" y="0"/>
                  </a:moveTo>
                  <a:lnTo>
                    <a:pt x="2495462" y="0"/>
                  </a:lnTo>
                  <a:lnTo>
                    <a:pt x="2495462" y="3631179"/>
                  </a:lnTo>
                  <a:lnTo>
                    <a:pt x="0" y="3631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495462" cy="3716904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25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23381" y="2508179"/>
            <a:ext cx="6525638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625641" y="1610521"/>
            <a:ext cx="6528634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72941" y="2565329"/>
            <a:ext cx="5026519" cy="5026519"/>
          </a:xfrm>
          <a:custGeom>
            <a:avLst/>
            <a:gdLst/>
            <a:ahLst/>
            <a:cxnLst/>
            <a:rect l="l" t="t" r="r" b="b"/>
            <a:pathLst>
              <a:path w="5026519" h="5026519">
                <a:moveTo>
                  <a:pt x="0" y="0"/>
                </a:moveTo>
                <a:lnTo>
                  <a:pt x="5026518" y="0"/>
                </a:lnTo>
                <a:lnTo>
                  <a:pt x="5026518" y="5026519"/>
                </a:lnTo>
                <a:lnTo>
                  <a:pt x="0" y="5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614011" y="3196854"/>
            <a:ext cx="1051036" cy="760687"/>
          </a:xfrm>
          <a:custGeom>
            <a:avLst/>
            <a:gdLst/>
            <a:ahLst/>
            <a:cxnLst/>
            <a:rect l="l" t="t" r="r" b="b"/>
            <a:pathLst>
              <a:path w="1051036" h="760687">
                <a:moveTo>
                  <a:pt x="0" y="0"/>
                </a:moveTo>
                <a:lnTo>
                  <a:pt x="1051036" y="0"/>
                </a:lnTo>
                <a:lnTo>
                  <a:pt x="1051036" y="760688"/>
                </a:lnTo>
                <a:lnTo>
                  <a:pt x="0" y="760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288542" y="3643467"/>
            <a:ext cx="2320943" cy="3836269"/>
          </a:xfrm>
          <a:custGeom>
            <a:avLst/>
            <a:gdLst/>
            <a:ahLst/>
            <a:cxnLst/>
            <a:rect l="l" t="t" r="r" b="b"/>
            <a:pathLst>
              <a:path w="2320943" h="3836269">
                <a:moveTo>
                  <a:pt x="0" y="0"/>
                </a:moveTo>
                <a:lnTo>
                  <a:pt x="2320943" y="0"/>
                </a:lnTo>
                <a:lnTo>
                  <a:pt x="2320943" y="3836269"/>
                </a:lnTo>
                <a:lnTo>
                  <a:pt x="0" y="3836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2780550" y="7905539"/>
            <a:ext cx="0" cy="1019174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4989054" y="7905539"/>
            <a:ext cx="0" cy="1019174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615489" y="7909842"/>
            <a:ext cx="6541421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623391" y="8920410"/>
            <a:ext cx="6525619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>
            <a:off x="5609485" y="2612954"/>
            <a:ext cx="1442433" cy="784323"/>
          </a:xfrm>
          <a:custGeom>
            <a:avLst/>
            <a:gdLst/>
            <a:ahLst/>
            <a:cxnLst/>
            <a:rect l="l" t="t" r="r" b="b"/>
            <a:pathLst>
              <a:path w="1442433" h="784323">
                <a:moveTo>
                  <a:pt x="0" y="0"/>
                </a:moveTo>
                <a:lnTo>
                  <a:pt x="1442433" y="0"/>
                </a:lnTo>
                <a:lnTo>
                  <a:pt x="1442433" y="784323"/>
                </a:lnTo>
                <a:lnTo>
                  <a:pt x="0" y="784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 flipH="1">
            <a:off x="1011283" y="6991111"/>
            <a:ext cx="1442433" cy="784323"/>
          </a:xfrm>
          <a:custGeom>
            <a:avLst/>
            <a:gdLst/>
            <a:ahLst/>
            <a:cxnLst/>
            <a:rect l="l" t="t" r="r" b="b"/>
            <a:pathLst>
              <a:path w="1442433" h="784323">
                <a:moveTo>
                  <a:pt x="1442433" y="0"/>
                </a:moveTo>
                <a:lnTo>
                  <a:pt x="0" y="0"/>
                </a:lnTo>
                <a:lnTo>
                  <a:pt x="0" y="784323"/>
                </a:lnTo>
                <a:lnTo>
                  <a:pt x="1442433" y="784323"/>
                </a:lnTo>
                <a:lnTo>
                  <a:pt x="144243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80531" y="8996610"/>
            <a:ext cx="2458998" cy="89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zh-TW" sz="980">
                <a:solidFill>
                  <a:srgbClr val="FFC9AD"/>
                </a:solidFill>
                <a:latin typeface="Lato Bold"/>
                <a:ea typeface="PMingLiU"/>
              </a:rPr>
              <a:t>12-18 歲青少年</a:t>
            </a:r>
          </a:p>
          <a:p>
            <a:pPr algn="ctr">
              <a:lnSpc>
                <a:spcPts val="1872"/>
              </a:lnSpc>
            </a:pPr>
            <a:r>
              <a:rPr lang="zh-TW" sz="980">
                <a:solidFill>
                  <a:srgbClr val="FFC9AD"/>
                </a:solidFill>
                <a:latin typeface="Lato Bold"/>
                <a:ea typeface="PMingLiU"/>
              </a:rPr>
              <a:t>必須線上報名 -- 名額有限</a:t>
            </a:r>
          </a:p>
          <a:p>
            <a:pPr marL="0" lvl="0" indent="0" algn="ctr">
              <a:lnSpc>
                <a:spcPts val="1872"/>
              </a:lnSpc>
              <a:spcBef>
                <a:spcPct val="0"/>
              </a:spcBef>
            </a:pPr>
            <a:endParaRPr lang="en-US" sz="980" spc="118">
              <a:solidFill>
                <a:srgbClr val="FFC9AD"/>
              </a:solidFill>
              <a:latin typeface="Lato Bold"/>
            </a:endParaRPr>
          </a:p>
        </p:txBody>
      </p:sp>
      <p:sp>
        <p:nvSpPr>
          <p:cNvPr id="17" name="AutoShape 17"/>
          <p:cNvSpPr/>
          <p:nvPr/>
        </p:nvSpPr>
        <p:spPr>
          <a:xfrm flipH="1">
            <a:off x="3886200" y="8906763"/>
            <a:ext cx="9525" cy="88836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7150" y="127146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2" y="0"/>
                </a:lnTo>
                <a:lnTo>
                  <a:pt x="880932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450647" y="8904967"/>
            <a:ext cx="890156" cy="890156"/>
          </a:xfrm>
          <a:custGeom>
            <a:avLst/>
            <a:gdLst/>
            <a:ahLst/>
            <a:cxnLst/>
            <a:rect l="l" t="t" r="r" b="b"/>
            <a:pathLst>
              <a:path w="890156" h="890156">
                <a:moveTo>
                  <a:pt x="0" y="0"/>
                </a:moveTo>
                <a:lnTo>
                  <a:pt x="890156" y="0"/>
                </a:lnTo>
                <a:lnTo>
                  <a:pt x="890156" y="890156"/>
                </a:lnTo>
                <a:lnTo>
                  <a:pt x="0" y="890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610906" y="1486132"/>
            <a:ext cx="6538113" cy="77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  <a:spcBef>
                <a:spcPct val="0"/>
              </a:spcBef>
            </a:pPr>
            <a:r>
              <a:rPr lang="zh-TW" sz="4209">
                <a:solidFill>
                  <a:srgbClr val="F6F6F6"/>
                </a:solidFill>
                <a:latin typeface="Telegraf Bold"/>
                <a:ea typeface="PMingLiU"/>
              </a:rPr>
              <a:t>技巧和訓練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1283" y="281248"/>
            <a:ext cx="5749834" cy="124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3"/>
              </a:lnSpc>
              <a:spcBef>
                <a:spcPct val="0"/>
              </a:spcBef>
            </a:pPr>
            <a:r>
              <a:rPr lang="zh-TW" sz="6809">
                <a:solidFill>
                  <a:srgbClr val="FFC9AD"/>
                </a:solidFill>
                <a:latin typeface="Telegraf Bold"/>
                <a:ea typeface="PMingLiU"/>
              </a:rPr>
              <a:t>籃球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0906" y="8009862"/>
            <a:ext cx="2111478" cy="82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5"/>
              </a:lnSpc>
            </a:pPr>
            <a:r>
              <a:rPr lang="zh-TW" sz="2631">
                <a:solidFill>
                  <a:srgbClr val="FFC9AD"/>
                </a:solidFill>
                <a:latin typeface="Lato"/>
                <a:ea typeface="PMingLiU"/>
              </a:rPr>
              <a:t>星期二</a:t>
            </a:r>
          </a:p>
          <a:p>
            <a:pPr algn="ctr">
              <a:lnSpc>
                <a:spcPts val="1852"/>
              </a:lnSpc>
            </a:pPr>
            <a:r>
              <a:rPr lang="zh-TW" sz="1731">
                <a:solidFill>
                  <a:srgbClr val="FFC9AD"/>
                </a:solidFill>
                <a:latin typeface="Lato"/>
                <a:ea typeface="PMingLiU"/>
              </a:rPr>
              <a:t>7 月 2 日 –</a:t>
            </a:r>
          </a:p>
          <a:p>
            <a:pPr algn="ctr">
              <a:lnSpc>
                <a:spcPts val="1852"/>
              </a:lnSpc>
            </a:pPr>
            <a:r>
              <a:rPr lang="zh-TW" sz="1731">
                <a:solidFill>
                  <a:srgbClr val="FFC9AD"/>
                </a:solidFill>
                <a:latin typeface="Lato"/>
                <a:ea typeface="PMingLiU"/>
              </a:rPr>
              <a:t>8 月 6 日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37700" y="8019387"/>
            <a:ext cx="2208504" cy="83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3"/>
              </a:lnSpc>
              <a:spcBef>
                <a:spcPct val="0"/>
              </a:spcBef>
            </a:pPr>
            <a:r>
              <a:rPr lang="zh-TW" sz="3031" dirty="0">
                <a:solidFill>
                  <a:srgbClr val="FFC9AD"/>
                </a:solidFill>
                <a:latin typeface="Lato"/>
                <a:ea typeface="PMingLiU"/>
              </a:rPr>
              <a:t>下午 </a:t>
            </a:r>
            <a:r>
              <a:rPr lang="en-US" altLang="zh-TW" sz="3031" dirty="0">
                <a:solidFill>
                  <a:srgbClr val="FFC9AD"/>
                </a:solidFill>
                <a:latin typeface="Lato"/>
                <a:ea typeface="PMingLiU"/>
              </a:rPr>
              <a:t>3</a:t>
            </a:r>
            <a:r>
              <a:rPr lang="zh-TW" sz="3031" dirty="0">
                <a:solidFill>
                  <a:srgbClr val="FFC9AD"/>
                </a:solidFill>
                <a:latin typeface="Lato"/>
                <a:ea typeface="PMingLiU"/>
              </a:rPr>
              <a:t>:00-</a:t>
            </a:r>
            <a:r>
              <a:rPr lang="en-US" altLang="zh-TW" sz="3031" dirty="0">
                <a:solidFill>
                  <a:srgbClr val="FFC9AD"/>
                </a:solidFill>
                <a:latin typeface="Lato"/>
                <a:ea typeface="PMingLiU"/>
              </a:rPr>
              <a:t>5</a:t>
            </a:r>
            <a:r>
              <a:rPr lang="zh-TW" sz="3031" dirty="0">
                <a:solidFill>
                  <a:srgbClr val="FFC9AD"/>
                </a:solidFill>
                <a:latin typeface="Lato"/>
                <a:ea typeface="PMingLiU"/>
              </a:rPr>
              <a:t>:00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89054" y="7974827"/>
            <a:ext cx="2172440" cy="84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zh-TW" sz="1178">
                <a:solidFill>
                  <a:srgbClr val="FFC9AD"/>
                </a:solidFill>
                <a:latin typeface="Lato Bold"/>
                <a:ea typeface="PMingLiU"/>
              </a:rPr>
              <a:t>東薩默維爾社區學校體育館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95600" y="2174074"/>
            <a:ext cx="1937548" cy="310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57"/>
              </a:lnSpc>
              <a:spcBef>
                <a:spcPct val="0"/>
              </a:spcBef>
            </a:pPr>
            <a:r>
              <a:rPr lang="zh-TW" sz="1826" dirty="0">
                <a:solidFill>
                  <a:srgbClr val="F6F6F6"/>
                </a:solidFill>
                <a:latin typeface="Telegraf Bold"/>
                <a:ea typeface="PMingLiU"/>
              </a:rPr>
              <a:t>專為青少年開設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36162" y="8998965"/>
            <a:ext cx="2458998" cy="43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2"/>
              </a:lnSpc>
              <a:spcBef>
                <a:spcPct val="0"/>
              </a:spcBef>
            </a:pPr>
            <a:r>
              <a:rPr lang="zh-TW" sz="1980">
                <a:solidFill>
                  <a:srgbClr val="FFC9AD"/>
                </a:solidFill>
                <a:latin typeface="Lato Bold"/>
                <a:ea typeface="PMingLiU"/>
              </a:rPr>
              <a:t>在此報名！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23681"/>
            <a:ext cx="7772400" cy="10882081"/>
            <a:chOff x="0" y="0"/>
            <a:chExt cx="12873279" cy="2412243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9805" r="19805"/>
            <a:stretch>
              <a:fillRect/>
            </a:stretch>
          </p:blipFill>
          <p:spPr>
            <a:xfrm>
              <a:off x="0" y="0"/>
              <a:ext cx="12873279" cy="12061219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12061219"/>
              <a:ext cx="12873279" cy="12061219"/>
            </a:xfrm>
            <a:prstGeom prst="rect">
              <a:avLst/>
            </a:prstGeom>
            <a:solidFill>
              <a:srgbClr val="1C1C1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6555236" y="223725"/>
            <a:ext cx="1108449" cy="1107029"/>
          </a:xfrm>
          <a:custGeom>
            <a:avLst/>
            <a:gdLst/>
            <a:ahLst/>
            <a:cxnLst/>
            <a:rect l="l" t="t" r="r" b="b"/>
            <a:pathLst>
              <a:path w="1108449" h="1107029">
                <a:moveTo>
                  <a:pt x="0" y="0"/>
                </a:moveTo>
                <a:lnTo>
                  <a:pt x="1108448" y="0"/>
                </a:lnTo>
                <a:lnTo>
                  <a:pt x="1108448" y="1107030"/>
                </a:lnTo>
                <a:lnTo>
                  <a:pt x="0" y="1107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204380">
            <a:off x="606492" y="4841732"/>
            <a:ext cx="1306079" cy="2167765"/>
          </a:xfrm>
          <a:custGeom>
            <a:avLst/>
            <a:gdLst/>
            <a:ahLst/>
            <a:cxnLst/>
            <a:rect l="l" t="t" r="r" b="b"/>
            <a:pathLst>
              <a:path w="1306079" h="2167765">
                <a:moveTo>
                  <a:pt x="0" y="0"/>
                </a:moveTo>
                <a:lnTo>
                  <a:pt x="1306079" y="0"/>
                </a:lnTo>
                <a:lnTo>
                  <a:pt x="1306079" y="2167765"/>
                </a:lnTo>
                <a:lnTo>
                  <a:pt x="0" y="2167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1116" y="1792287"/>
            <a:ext cx="6850674" cy="323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zh-TW" sz="5000" dirty="0">
                <a:solidFill>
                  <a:srgbClr val="FFFFFF"/>
                </a:solidFill>
                <a:latin typeface="Open Sans Extra Bold Italics"/>
                <a:ea typeface="PMingLiU"/>
              </a:rPr>
              <a:t>免費青少年</a:t>
            </a:r>
          </a:p>
          <a:p>
            <a:pPr algn="ctr">
              <a:lnSpc>
                <a:spcPts val="8134"/>
              </a:lnSpc>
            </a:pPr>
            <a:r>
              <a:rPr lang="zh-TW" sz="8562" dirty="0">
                <a:solidFill>
                  <a:srgbClr val="FFFFFF"/>
                </a:solidFill>
                <a:latin typeface="Open Sans Extra Bold Italics"/>
                <a:ea typeface="PMingLiU"/>
              </a:rPr>
              <a:t>皮卡奪旗式美式足球</a:t>
            </a:r>
          </a:p>
          <a:p>
            <a:pPr algn="ctr">
              <a:lnSpc>
                <a:spcPts val="4275"/>
              </a:lnSpc>
            </a:pPr>
            <a:r>
              <a:rPr lang="zh-TW" sz="4500" dirty="0">
                <a:solidFill>
                  <a:srgbClr val="FFFFFF"/>
                </a:solidFill>
                <a:latin typeface="Open Sans Extra Bold Italics"/>
                <a:ea typeface="PMingLiU"/>
              </a:rPr>
              <a:t>聯盟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0950" y="5381625"/>
            <a:ext cx="5931006" cy="2030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8"/>
              </a:lnSpc>
            </a:pPr>
            <a:r>
              <a:rPr lang="zh-TW" sz="2920">
                <a:solidFill>
                  <a:srgbClr val="FFFFFF"/>
                </a:solidFill>
                <a:latin typeface="Open Sans Bold"/>
                <a:ea typeface="PMingLiU"/>
              </a:rPr>
              <a:t>CAPUANO FIELD</a:t>
            </a:r>
          </a:p>
          <a:p>
            <a:pPr algn="ctr">
              <a:lnSpc>
                <a:spcPts val="4088"/>
              </a:lnSpc>
            </a:pPr>
            <a:r>
              <a:rPr lang="zh-TW" sz="2920">
                <a:solidFill>
                  <a:srgbClr val="FFFFFF"/>
                </a:solidFill>
                <a:latin typeface="Open Sans Bold"/>
                <a:ea typeface="PMingLiU"/>
              </a:rPr>
              <a:t>星期三</a:t>
            </a:r>
          </a:p>
          <a:p>
            <a:pPr algn="ctr">
              <a:lnSpc>
                <a:spcPts val="4088"/>
              </a:lnSpc>
            </a:pPr>
            <a:r>
              <a:rPr lang="zh-TW" sz="2920">
                <a:solidFill>
                  <a:srgbClr val="FFFFFF"/>
                </a:solidFill>
                <a:latin typeface="Open Sans Bold"/>
                <a:ea typeface="PMingLiU"/>
              </a:rPr>
              <a:t>7 月 3 日 – 8 月 7 日</a:t>
            </a:r>
          </a:p>
          <a:p>
            <a:pPr algn="ctr">
              <a:lnSpc>
                <a:spcPts val="4088"/>
              </a:lnSpc>
            </a:pPr>
            <a:r>
              <a:rPr lang="zh-TW" sz="2920">
                <a:solidFill>
                  <a:srgbClr val="FFFFFF"/>
                </a:solidFill>
                <a:latin typeface="Open Sans Bold"/>
                <a:ea typeface="PMingLiU"/>
              </a:rPr>
              <a:t>下午 2:00-4:00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2166" y="8652144"/>
            <a:ext cx="5931006" cy="45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7"/>
              </a:lnSpc>
            </a:pPr>
            <a:r>
              <a:rPr lang="zh-TW" sz="2530">
                <a:solidFill>
                  <a:srgbClr val="FFFFFF"/>
                </a:solidFill>
                <a:latin typeface="Open Sans"/>
                <a:ea typeface="PMingLiU"/>
              </a:rPr>
              <a:t>必須線上報名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0950" y="9081135"/>
            <a:ext cx="5931006" cy="45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7"/>
              </a:lnSpc>
            </a:pPr>
            <a:r>
              <a:rPr lang="zh-TW" sz="2530">
                <a:solidFill>
                  <a:srgbClr val="FFFFFF"/>
                </a:solidFill>
                <a:latin typeface="Open Sans"/>
                <a:ea typeface="PMingLiU"/>
              </a:rPr>
              <a:t>12-18 歲青少年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5515" y="349085"/>
            <a:ext cx="5931006" cy="8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"/>
              </a:lnSpc>
            </a:pPr>
            <a:r>
              <a:rPr lang="zh-TW" sz="1620" dirty="0">
                <a:solidFill>
                  <a:srgbClr val="FFFFFF"/>
                </a:solidFill>
                <a:latin typeface="Open Sans Bold"/>
                <a:ea typeface="PMingLiU"/>
              </a:rPr>
              <a:t>薩默維爾公園暨休閒局青少年計劃和薩默維爾高中足球計劃推出...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39678" y="7292403"/>
            <a:ext cx="10213022" cy="10213022"/>
          </a:xfrm>
          <a:custGeom>
            <a:avLst/>
            <a:gdLst/>
            <a:ahLst/>
            <a:cxnLst/>
            <a:rect l="l" t="t" r="r" b="b"/>
            <a:pathLst>
              <a:path w="10213022" h="10213022">
                <a:moveTo>
                  <a:pt x="0" y="0"/>
                </a:moveTo>
                <a:lnTo>
                  <a:pt x="10213022" y="0"/>
                </a:lnTo>
                <a:lnTo>
                  <a:pt x="10213022" y="10213021"/>
                </a:lnTo>
                <a:lnTo>
                  <a:pt x="0" y="10213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091408" y="-7204273"/>
            <a:ext cx="9480275" cy="9480275"/>
          </a:xfrm>
          <a:custGeom>
            <a:avLst/>
            <a:gdLst/>
            <a:ahLst/>
            <a:cxnLst/>
            <a:rect l="l" t="t" r="r" b="b"/>
            <a:pathLst>
              <a:path w="9480275" h="9480275">
                <a:moveTo>
                  <a:pt x="0" y="0"/>
                </a:moveTo>
                <a:lnTo>
                  <a:pt x="9480274" y="0"/>
                </a:lnTo>
                <a:lnTo>
                  <a:pt x="9480274" y="9480275"/>
                </a:lnTo>
                <a:lnTo>
                  <a:pt x="0" y="948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346322">
            <a:off x="6358658" y="-4213704"/>
            <a:ext cx="10119839" cy="10119839"/>
          </a:xfrm>
          <a:custGeom>
            <a:avLst/>
            <a:gdLst/>
            <a:ahLst/>
            <a:cxnLst/>
            <a:rect l="l" t="t" r="r" b="b"/>
            <a:pathLst>
              <a:path w="10119839" h="10119839">
                <a:moveTo>
                  <a:pt x="0" y="0"/>
                </a:moveTo>
                <a:lnTo>
                  <a:pt x="10119839" y="0"/>
                </a:lnTo>
                <a:lnTo>
                  <a:pt x="10119839" y="10119839"/>
                </a:lnTo>
                <a:lnTo>
                  <a:pt x="0" y="1011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346322">
            <a:off x="-8203431" y="4998480"/>
            <a:ext cx="10119839" cy="10119839"/>
          </a:xfrm>
          <a:custGeom>
            <a:avLst/>
            <a:gdLst/>
            <a:ahLst/>
            <a:cxnLst/>
            <a:rect l="l" t="t" r="r" b="b"/>
            <a:pathLst>
              <a:path w="10119839" h="10119839">
                <a:moveTo>
                  <a:pt x="0" y="0"/>
                </a:moveTo>
                <a:lnTo>
                  <a:pt x="10119839" y="0"/>
                </a:lnTo>
                <a:lnTo>
                  <a:pt x="10119839" y="10119840"/>
                </a:lnTo>
                <a:lnTo>
                  <a:pt x="0" y="1011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87541" y="1219200"/>
            <a:ext cx="943132" cy="941925"/>
          </a:xfrm>
          <a:custGeom>
            <a:avLst/>
            <a:gdLst/>
            <a:ahLst/>
            <a:cxnLst/>
            <a:rect l="l" t="t" r="r" b="b"/>
            <a:pathLst>
              <a:path w="943132" h="941925">
                <a:moveTo>
                  <a:pt x="0" y="0"/>
                </a:moveTo>
                <a:lnTo>
                  <a:pt x="943132" y="0"/>
                </a:lnTo>
                <a:lnTo>
                  <a:pt x="943132" y="941924"/>
                </a:lnTo>
                <a:lnTo>
                  <a:pt x="0" y="941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86517" y="3505200"/>
            <a:ext cx="5689600" cy="106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2"/>
              </a:lnSpc>
            </a:pPr>
            <a:r>
              <a:rPr lang="zh-TW" sz="8042" dirty="0">
                <a:solidFill>
                  <a:srgbClr val="000000"/>
                </a:solidFill>
                <a:latin typeface="Big Shoulders Display Bold"/>
                <a:ea typeface="PMingLiU"/>
              </a:rPr>
              <a:t>免費青少年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59107" y="2514600"/>
            <a:ext cx="3427493" cy="101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7"/>
              </a:lnSpc>
            </a:pPr>
            <a:r>
              <a:rPr lang="zh-TW" sz="7667" dirty="0">
                <a:solidFill>
                  <a:srgbClr val="3EC1E1"/>
                </a:solidFill>
                <a:latin typeface="Big Shoulders Display"/>
                <a:ea typeface="PMingLiU"/>
              </a:rPr>
              <a:t> 暑期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09863" y="9309100"/>
            <a:ext cx="3152675" cy="24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2"/>
              </a:lnSpc>
            </a:pPr>
            <a:r>
              <a:rPr lang="zh-TW" sz="1373">
                <a:solidFill>
                  <a:srgbClr val="000000"/>
                </a:solidFill>
                <a:latin typeface="Big Shoulders Display Bold"/>
                <a:ea typeface="PMingLiU"/>
              </a:rPr>
              <a:t>SOMERVILLEMA.MYREC.COM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2096" y="4724400"/>
            <a:ext cx="5689600" cy="112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6"/>
              </a:lnSpc>
            </a:pPr>
            <a:r>
              <a:rPr lang="zh-TW" sz="8476" dirty="0">
                <a:solidFill>
                  <a:srgbClr val="000000"/>
                </a:solidFill>
                <a:latin typeface="Big Shoulders Display"/>
                <a:ea typeface="PMingLiU"/>
              </a:rPr>
              <a:t>開放體育館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73590" y="5852348"/>
            <a:ext cx="3949297" cy="157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4"/>
              </a:lnSpc>
            </a:pPr>
            <a:r>
              <a:rPr lang="zh-TW" sz="3031" dirty="0">
                <a:solidFill>
                  <a:srgbClr val="000000"/>
                </a:solidFill>
                <a:latin typeface="Big Shoulders Display Bold"/>
                <a:ea typeface="PMingLiU"/>
              </a:rPr>
              <a:t>星期四</a:t>
            </a:r>
          </a:p>
          <a:p>
            <a:pPr algn="ctr">
              <a:lnSpc>
                <a:spcPts val="4244"/>
              </a:lnSpc>
            </a:pPr>
            <a:r>
              <a:rPr lang="zh-TW" sz="3031" dirty="0">
                <a:solidFill>
                  <a:srgbClr val="000000"/>
                </a:solidFill>
                <a:latin typeface="Big Shoulders Display Bold"/>
                <a:ea typeface="PMingLiU"/>
              </a:rPr>
              <a:t>7 月 11 日 – 8 月 7 日</a:t>
            </a:r>
          </a:p>
          <a:p>
            <a:pPr algn="ctr">
              <a:lnSpc>
                <a:spcPts val="4244"/>
              </a:lnSpc>
            </a:pPr>
            <a:r>
              <a:rPr lang="zh-TW" sz="3031" dirty="0">
                <a:solidFill>
                  <a:srgbClr val="000000"/>
                </a:solidFill>
                <a:latin typeface="Big Shoulders Display Bold"/>
                <a:ea typeface="PMingLiU"/>
              </a:rPr>
              <a:t>上午 2:00-4:00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86859" y="7442962"/>
            <a:ext cx="4198681" cy="43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6"/>
              </a:lnSpc>
            </a:pPr>
            <a:r>
              <a:rPr lang="zh-TW" sz="2504">
                <a:solidFill>
                  <a:srgbClr val="000000"/>
                </a:solidFill>
                <a:latin typeface="Big Shoulders Display"/>
                <a:ea typeface="PMingLiU"/>
              </a:rPr>
              <a:t>東區薩默維爾體育館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3220" y="2514600"/>
            <a:ext cx="2962980" cy="101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667"/>
              </a:lnSpc>
            </a:pPr>
            <a:r>
              <a:rPr lang="zh-TW" sz="7667" dirty="0">
                <a:solidFill>
                  <a:srgbClr val="9817E9"/>
                </a:solidFill>
                <a:latin typeface="Big Shoulders Display"/>
                <a:ea typeface="PMingLiU"/>
              </a:rPr>
              <a:t>2024 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038719">
            <a:off x="5796738" y="4537976"/>
            <a:ext cx="3625736" cy="2189038"/>
          </a:xfrm>
          <a:custGeom>
            <a:avLst/>
            <a:gdLst/>
            <a:ahLst/>
            <a:cxnLst/>
            <a:rect l="l" t="t" r="r" b="b"/>
            <a:pathLst>
              <a:path w="3625736" h="2189038">
                <a:moveTo>
                  <a:pt x="0" y="0"/>
                </a:moveTo>
                <a:lnTo>
                  <a:pt x="3625736" y="0"/>
                </a:lnTo>
                <a:lnTo>
                  <a:pt x="3625736" y="2189038"/>
                </a:lnTo>
                <a:lnTo>
                  <a:pt x="0" y="218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00000">
            <a:off x="6268096" y="1656685"/>
            <a:ext cx="3182839" cy="3385999"/>
          </a:xfrm>
          <a:custGeom>
            <a:avLst/>
            <a:gdLst/>
            <a:ahLst/>
            <a:cxnLst/>
            <a:rect l="l" t="t" r="r" b="b"/>
            <a:pathLst>
              <a:path w="3182839" h="3385999">
                <a:moveTo>
                  <a:pt x="0" y="0"/>
                </a:moveTo>
                <a:lnTo>
                  <a:pt x="3182839" y="0"/>
                </a:lnTo>
                <a:lnTo>
                  <a:pt x="3182839" y="3386000"/>
                </a:lnTo>
                <a:lnTo>
                  <a:pt x="0" y="338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205937">
            <a:off x="3051638" y="-1974785"/>
            <a:ext cx="2844800" cy="2967197"/>
          </a:xfrm>
          <a:custGeom>
            <a:avLst/>
            <a:gdLst/>
            <a:ahLst/>
            <a:cxnLst/>
            <a:rect l="l" t="t" r="r" b="b"/>
            <a:pathLst>
              <a:path w="2844800" h="2967197">
                <a:moveTo>
                  <a:pt x="0" y="0"/>
                </a:moveTo>
                <a:lnTo>
                  <a:pt x="2844800" y="0"/>
                </a:lnTo>
                <a:lnTo>
                  <a:pt x="2844800" y="2967197"/>
                </a:lnTo>
                <a:lnTo>
                  <a:pt x="0" y="2967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467203">
            <a:off x="5187503" y="-662561"/>
            <a:ext cx="2844800" cy="3010370"/>
          </a:xfrm>
          <a:custGeom>
            <a:avLst/>
            <a:gdLst/>
            <a:ahLst/>
            <a:cxnLst/>
            <a:rect l="l" t="t" r="r" b="b"/>
            <a:pathLst>
              <a:path w="2844800" h="3010370">
                <a:moveTo>
                  <a:pt x="0" y="0"/>
                </a:moveTo>
                <a:lnTo>
                  <a:pt x="2844800" y="0"/>
                </a:lnTo>
                <a:lnTo>
                  <a:pt x="2844800" y="3010370"/>
                </a:lnTo>
                <a:lnTo>
                  <a:pt x="0" y="3010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350530">
            <a:off x="-2143338" y="960120"/>
            <a:ext cx="4104416" cy="4366401"/>
          </a:xfrm>
          <a:custGeom>
            <a:avLst/>
            <a:gdLst/>
            <a:ahLst/>
            <a:cxnLst/>
            <a:rect l="l" t="t" r="r" b="b"/>
            <a:pathLst>
              <a:path w="4104416" h="4366401">
                <a:moveTo>
                  <a:pt x="0" y="0"/>
                </a:moveTo>
                <a:lnTo>
                  <a:pt x="4104417" y="0"/>
                </a:lnTo>
                <a:lnTo>
                  <a:pt x="4104417" y="4366400"/>
                </a:lnTo>
                <a:lnTo>
                  <a:pt x="0" y="4366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80138" y="2263541"/>
            <a:ext cx="1351783" cy="675892"/>
          </a:xfrm>
          <a:custGeom>
            <a:avLst/>
            <a:gdLst/>
            <a:ahLst/>
            <a:cxnLst/>
            <a:rect l="l" t="t" r="r" b="b"/>
            <a:pathLst>
              <a:path w="1351783" h="675892">
                <a:moveTo>
                  <a:pt x="0" y="0"/>
                </a:moveTo>
                <a:lnTo>
                  <a:pt x="1351783" y="0"/>
                </a:lnTo>
                <a:lnTo>
                  <a:pt x="1351783" y="675892"/>
                </a:lnTo>
                <a:lnTo>
                  <a:pt x="0" y="675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4325843">
            <a:off x="3982369" y="7417347"/>
            <a:ext cx="4229020" cy="3848408"/>
          </a:xfrm>
          <a:custGeom>
            <a:avLst/>
            <a:gdLst/>
            <a:ahLst/>
            <a:cxnLst/>
            <a:rect l="l" t="t" r="r" b="b"/>
            <a:pathLst>
              <a:path w="4229020" h="3848408">
                <a:moveTo>
                  <a:pt x="0" y="0"/>
                </a:moveTo>
                <a:lnTo>
                  <a:pt x="4229020" y="0"/>
                </a:lnTo>
                <a:lnTo>
                  <a:pt x="4229020" y="3848408"/>
                </a:lnTo>
                <a:lnTo>
                  <a:pt x="0" y="38484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44724" y="-290507"/>
            <a:ext cx="3705472" cy="2473403"/>
          </a:xfrm>
          <a:custGeom>
            <a:avLst/>
            <a:gdLst/>
            <a:ahLst/>
            <a:cxnLst/>
            <a:rect l="l" t="t" r="r" b="b"/>
            <a:pathLst>
              <a:path w="3705472" h="2473403">
                <a:moveTo>
                  <a:pt x="0" y="0"/>
                </a:moveTo>
                <a:lnTo>
                  <a:pt x="3705472" y="0"/>
                </a:lnTo>
                <a:lnTo>
                  <a:pt x="3705472" y="2473403"/>
                </a:lnTo>
                <a:lnTo>
                  <a:pt x="0" y="24734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9131175">
            <a:off x="1634490" y="8882390"/>
            <a:ext cx="3459604" cy="1790345"/>
          </a:xfrm>
          <a:custGeom>
            <a:avLst/>
            <a:gdLst/>
            <a:ahLst/>
            <a:cxnLst/>
            <a:rect l="l" t="t" r="r" b="b"/>
            <a:pathLst>
              <a:path w="3459604" h="1790345">
                <a:moveTo>
                  <a:pt x="0" y="0"/>
                </a:moveTo>
                <a:lnTo>
                  <a:pt x="3459604" y="0"/>
                </a:lnTo>
                <a:lnTo>
                  <a:pt x="3459604" y="1790345"/>
                </a:lnTo>
                <a:lnTo>
                  <a:pt x="0" y="17903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220265">
            <a:off x="-793772" y="7327159"/>
            <a:ext cx="3361940" cy="3576532"/>
          </a:xfrm>
          <a:custGeom>
            <a:avLst/>
            <a:gdLst/>
            <a:ahLst/>
            <a:cxnLst/>
            <a:rect l="l" t="t" r="r" b="b"/>
            <a:pathLst>
              <a:path w="3361940" h="3576532">
                <a:moveTo>
                  <a:pt x="0" y="0"/>
                </a:moveTo>
                <a:lnTo>
                  <a:pt x="3361941" y="0"/>
                </a:lnTo>
                <a:lnTo>
                  <a:pt x="3361941" y="3576532"/>
                </a:lnTo>
                <a:lnTo>
                  <a:pt x="0" y="3576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201085">
            <a:off x="-597275" y="4230330"/>
            <a:ext cx="2355434" cy="2560255"/>
          </a:xfrm>
          <a:custGeom>
            <a:avLst/>
            <a:gdLst/>
            <a:ahLst/>
            <a:cxnLst/>
            <a:rect l="l" t="t" r="r" b="b"/>
            <a:pathLst>
              <a:path w="2355434" h="2560255">
                <a:moveTo>
                  <a:pt x="0" y="0"/>
                </a:moveTo>
                <a:lnTo>
                  <a:pt x="2355435" y="0"/>
                </a:lnTo>
                <a:lnTo>
                  <a:pt x="2355435" y="2560255"/>
                </a:lnTo>
                <a:lnTo>
                  <a:pt x="0" y="25602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297618">
            <a:off x="6037246" y="6954611"/>
            <a:ext cx="2355434" cy="2560255"/>
          </a:xfrm>
          <a:custGeom>
            <a:avLst/>
            <a:gdLst/>
            <a:ahLst/>
            <a:cxnLst/>
            <a:rect l="l" t="t" r="r" b="b"/>
            <a:pathLst>
              <a:path w="2355434" h="2560255">
                <a:moveTo>
                  <a:pt x="0" y="0"/>
                </a:moveTo>
                <a:lnTo>
                  <a:pt x="2355434" y="0"/>
                </a:lnTo>
                <a:lnTo>
                  <a:pt x="2355434" y="2560255"/>
                </a:lnTo>
                <a:lnTo>
                  <a:pt x="0" y="25602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2953974">
            <a:off x="4122163" y="8592316"/>
            <a:ext cx="1474822" cy="2012784"/>
          </a:xfrm>
          <a:custGeom>
            <a:avLst/>
            <a:gdLst/>
            <a:ahLst/>
            <a:cxnLst/>
            <a:rect l="l" t="t" r="r" b="b"/>
            <a:pathLst>
              <a:path w="1474822" h="2012784">
                <a:moveTo>
                  <a:pt x="0" y="0"/>
                </a:moveTo>
                <a:lnTo>
                  <a:pt x="1474822" y="0"/>
                </a:lnTo>
                <a:lnTo>
                  <a:pt x="1474822" y="2012785"/>
                </a:lnTo>
                <a:lnTo>
                  <a:pt x="0" y="201278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86298" y="-157203"/>
            <a:ext cx="1728123" cy="1736807"/>
          </a:xfrm>
          <a:custGeom>
            <a:avLst/>
            <a:gdLst/>
            <a:ahLst/>
            <a:cxnLst/>
            <a:rect l="l" t="t" r="r" b="b"/>
            <a:pathLst>
              <a:path w="1728123" h="1736807">
                <a:moveTo>
                  <a:pt x="0" y="0"/>
                </a:moveTo>
                <a:lnTo>
                  <a:pt x="1728122" y="0"/>
                </a:lnTo>
                <a:lnTo>
                  <a:pt x="1728122" y="1736806"/>
                </a:lnTo>
                <a:lnTo>
                  <a:pt x="0" y="173680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152934">
            <a:off x="5641230" y="1544537"/>
            <a:ext cx="2670749" cy="1084992"/>
          </a:xfrm>
          <a:custGeom>
            <a:avLst/>
            <a:gdLst/>
            <a:ahLst/>
            <a:cxnLst/>
            <a:rect l="l" t="t" r="r" b="b"/>
            <a:pathLst>
              <a:path w="2670749" h="1084992">
                <a:moveTo>
                  <a:pt x="0" y="0"/>
                </a:moveTo>
                <a:lnTo>
                  <a:pt x="2670750" y="0"/>
                </a:lnTo>
                <a:lnTo>
                  <a:pt x="2670750" y="1084992"/>
                </a:lnTo>
                <a:lnTo>
                  <a:pt x="0" y="108499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366090">
            <a:off x="-104959" y="6057350"/>
            <a:ext cx="1984315" cy="2077817"/>
          </a:xfrm>
          <a:custGeom>
            <a:avLst/>
            <a:gdLst/>
            <a:ahLst/>
            <a:cxnLst/>
            <a:rect l="l" t="t" r="r" b="b"/>
            <a:pathLst>
              <a:path w="1984315" h="2077817">
                <a:moveTo>
                  <a:pt x="0" y="0"/>
                </a:moveTo>
                <a:lnTo>
                  <a:pt x="1984315" y="0"/>
                </a:lnTo>
                <a:lnTo>
                  <a:pt x="1984315" y="2077817"/>
                </a:lnTo>
                <a:lnTo>
                  <a:pt x="0" y="207781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2062659">
            <a:off x="6202564" y="5496114"/>
            <a:ext cx="814679" cy="998075"/>
          </a:xfrm>
          <a:custGeom>
            <a:avLst/>
            <a:gdLst/>
            <a:ahLst/>
            <a:cxnLst/>
            <a:rect l="l" t="t" r="r" b="b"/>
            <a:pathLst>
              <a:path w="814679" h="998075">
                <a:moveTo>
                  <a:pt x="0" y="0"/>
                </a:moveTo>
                <a:lnTo>
                  <a:pt x="814679" y="0"/>
                </a:lnTo>
                <a:lnTo>
                  <a:pt x="814679" y="998075"/>
                </a:lnTo>
                <a:lnTo>
                  <a:pt x="0" y="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570801" y="4572000"/>
            <a:ext cx="4630798" cy="63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7"/>
              </a:lnSpc>
            </a:pPr>
            <a:r>
              <a:rPr lang="zh-TW" sz="5584" dirty="0">
                <a:solidFill>
                  <a:srgbClr val="3371BF"/>
                </a:solidFill>
                <a:latin typeface="Hibernate"/>
                <a:ea typeface="PMingLiU"/>
              </a:rPr>
              <a:t>聯誼同樂會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77984" y="3254544"/>
            <a:ext cx="3616432" cy="2074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</a:pPr>
            <a:r>
              <a:rPr lang="zh-TW" sz="11288" dirty="0">
                <a:solidFill>
                  <a:srgbClr val="E75C4E"/>
                </a:solidFill>
                <a:latin typeface="Rubik One"/>
                <a:ea typeface="PMingLiU"/>
              </a:rPr>
              <a:t>暑期</a:t>
            </a:r>
          </a:p>
        </p:txBody>
      </p:sp>
      <p:sp>
        <p:nvSpPr>
          <p:cNvPr id="21" name="Freeform 21"/>
          <p:cNvSpPr/>
          <p:nvPr/>
        </p:nvSpPr>
        <p:spPr>
          <a:xfrm>
            <a:off x="3445734" y="1004448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2" y="0"/>
                </a:lnTo>
                <a:lnTo>
                  <a:pt x="880932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447800" y="5486400"/>
            <a:ext cx="4990909" cy="592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zh-TW" sz="2728" dirty="0">
                <a:solidFill>
                  <a:srgbClr val="3371BF"/>
                </a:solidFill>
                <a:latin typeface="Rubik One"/>
                <a:ea typeface="PMingLiU"/>
              </a:rPr>
              <a:t>星期五</a:t>
            </a:r>
          </a:p>
          <a:p>
            <a:pPr algn="ctr">
              <a:lnSpc>
                <a:spcPts val="2182"/>
              </a:lnSpc>
            </a:pPr>
            <a:r>
              <a:rPr lang="zh-TW" sz="2728" dirty="0">
                <a:solidFill>
                  <a:srgbClr val="3371BF"/>
                </a:solidFill>
                <a:latin typeface="Rubik One"/>
                <a:ea typeface="PMingLiU"/>
              </a:rPr>
              <a:t>下午 1:00-3:00</a:t>
            </a:r>
          </a:p>
        </p:txBody>
      </p:sp>
      <p:sp>
        <p:nvSpPr>
          <p:cNvPr id="23" name="TextBox 23"/>
          <p:cNvSpPr txBox="1"/>
          <p:nvPr/>
        </p:nvSpPr>
        <p:spPr>
          <a:xfrm rot="-1022481">
            <a:off x="269127" y="6504086"/>
            <a:ext cx="1247282" cy="54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2"/>
              </a:lnSpc>
            </a:pPr>
            <a:r>
              <a:rPr lang="zh-TW" sz="2069">
                <a:solidFill>
                  <a:srgbClr val="FFFFFF"/>
                </a:solidFill>
                <a:latin typeface="Rubik One"/>
                <a:ea typeface="PMingLiU"/>
              </a:rPr>
              <a:t>在這裡</a:t>
            </a:r>
          </a:p>
          <a:p>
            <a:pPr algn="ctr">
              <a:lnSpc>
                <a:spcPts val="2152"/>
              </a:lnSpc>
            </a:pPr>
            <a:r>
              <a:rPr lang="zh-TW" sz="2069">
                <a:solidFill>
                  <a:srgbClr val="FFFFFF"/>
                </a:solidFill>
                <a:latin typeface="Rubik One"/>
                <a:ea typeface="PMingLiU"/>
              </a:rPr>
              <a:t>加入！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20648" y="7568043"/>
            <a:ext cx="3931105" cy="50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</a:pPr>
            <a:r>
              <a:rPr lang="zh-TW" sz="2163" dirty="0">
                <a:solidFill>
                  <a:srgbClr val="2E3235"/>
                </a:solidFill>
                <a:latin typeface="Hibernate"/>
                <a:ea typeface="PMingLiU"/>
              </a:rPr>
              <a:t>我們將備有點心、遊戲、手工創作、美勞用品等等！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5075" y="6600801"/>
            <a:ext cx="7162251" cy="46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zh-TW" sz="3942">
                <a:solidFill>
                  <a:srgbClr val="2E3235"/>
                </a:solidFill>
                <a:latin typeface="Hibernate"/>
                <a:ea typeface="PMingLiU"/>
              </a:rPr>
              <a:t>7 月 12 日 – 8 月 9 日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20648" y="7018432"/>
            <a:ext cx="3931105" cy="37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zh-TW" sz="2539" dirty="0">
                <a:solidFill>
                  <a:srgbClr val="E75C4E"/>
                </a:solidFill>
                <a:latin typeface="Rubik One"/>
                <a:ea typeface="PMingLiU"/>
              </a:rPr>
              <a:t>857-300-3272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542513" y="2065227"/>
            <a:ext cx="2687375" cy="100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6"/>
              </a:lnSpc>
            </a:pPr>
            <a:r>
              <a:rPr lang="zh-TW" sz="2539" dirty="0">
                <a:solidFill>
                  <a:srgbClr val="2E3235"/>
                </a:solidFill>
                <a:latin typeface="Hibernate"/>
                <a:ea typeface="PMingLiU"/>
              </a:rPr>
              <a:t>薩默維爾公園暨休閒局青少年計劃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881</Words>
  <Application>Microsoft Office PowerPoint</Application>
  <PresentationFormat>Custom</PresentationFormat>
  <Paragraphs>136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30" baseType="lpstr">
      <vt:lpstr>Open Sans Extra Bold Italics</vt:lpstr>
      <vt:lpstr>Hibernate</vt:lpstr>
      <vt:lpstr>Canva Sans</vt:lpstr>
      <vt:lpstr>Lato</vt:lpstr>
      <vt:lpstr>Glacial Indifference</vt:lpstr>
      <vt:lpstr>Canva Sans Bold</vt:lpstr>
      <vt:lpstr>Telegraf Bold</vt:lpstr>
      <vt:lpstr>Big Shoulders Display Bold</vt:lpstr>
      <vt:lpstr>Open Sauce</vt:lpstr>
      <vt:lpstr>Norwester</vt:lpstr>
      <vt:lpstr>Lato Bold</vt:lpstr>
      <vt:lpstr>Peace Sans</vt:lpstr>
      <vt:lpstr>Open Sans</vt:lpstr>
      <vt:lpstr>Open Sans Bold</vt:lpstr>
      <vt:lpstr>Rubik One</vt:lpstr>
      <vt:lpstr>Bukhari Script</vt:lpstr>
      <vt:lpstr>Big Shoulders Display</vt:lpstr>
      <vt:lpstr>Glacial Indifference Bold</vt:lpstr>
      <vt:lpstr>Anton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Summer Guide Cover (Real Estate Flyer)</dc:title>
  <cp:lastModifiedBy>Brooke Metivier</cp:lastModifiedBy>
  <cp:revision>5</cp:revision>
  <cp:lastPrinted>2024-05-29T17:35:49Z</cp:lastPrinted>
  <dcterms:created xsi:type="dcterms:W3CDTF">2006-08-16T00:00:00Z</dcterms:created>
  <dcterms:modified xsi:type="dcterms:W3CDTF">2024-05-29T17:35:53Z</dcterms:modified>
  <dc:identifier>DAF8IbMG5i4</dc:identifier>
</cp:coreProperties>
</file>